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86" r:id="rId5"/>
    <p:sldId id="271" r:id="rId6"/>
    <p:sldId id="284" r:id="rId7"/>
    <p:sldId id="283" r:id="rId8"/>
    <p:sldId id="267" r:id="rId9"/>
    <p:sldId id="268" r:id="rId10"/>
    <p:sldId id="269" r:id="rId11"/>
    <p:sldId id="270" r:id="rId12"/>
    <p:sldId id="272" r:id="rId13"/>
    <p:sldId id="273" r:id="rId14"/>
    <p:sldId id="285" r:id="rId15"/>
    <p:sldId id="264" r:id="rId16"/>
    <p:sldId id="274" r:id="rId17"/>
    <p:sldId id="275" r:id="rId18"/>
    <p:sldId id="276" r:id="rId19"/>
    <p:sldId id="277" r:id="rId20"/>
    <p:sldId id="287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66"/>
    <a:srgbClr val="4FF927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20" autoAdjust="0"/>
  </p:normalViewPr>
  <p:slideViewPr>
    <p:cSldViewPr>
      <p:cViewPr varScale="1">
        <p:scale>
          <a:sx n="65" d="100"/>
          <a:sy n="65" d="100"/>
        </p:scale>
        <p:origin x="-74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82001">
              <a:srgbClr val="99CCFF"/>
            </a:gs>
            <a:gs pos="100000">
              <a:srgbClr val="CCCC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D8C5FF"/>
          </a:solidFill>
          <a:ln w="215900" cmpd="thickThin">
            <a:solidFill>
              <a:srgbClr val="7030A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10" descr="69415775_0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4375150"/>
            <a:ext cx="1628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69415943_1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581525"/>
            <a:ext cx="11128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82;&#1088;&#1099;&#1090;&#1099;&#1081;%20&#1091;&#1088;&#1086;&#1082;\&#1053;&#1086;&#1074;&#1072;&#1103;%20&#1087;&#1072;&#1087;&#1082;&#1072;%20(2)\&#1044;&#1080;&#1085;&#1086;&#1079;&#1072;&#1074;&#1088;&#1080;&#1082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2_52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file:///C:\Users\&#1053;&#1072;&#1090;&#1072;&#1083;&#1100;&#1103;\Desktop\&#1047;&#1072;&#1076;&#1072;&#1085;&#1080;&#1077;%20&#1074;%20&#1090;&#1077;&#1090;&#1088;&#1072;&#1076;&#1080;%20&#8470;2%20&#1076;&#1083;&#1103;%20&#1080;&#1085;&#1090;&#1077;&#1088;&#1072;&#1082;&#1090;&#1080;&#1074;&#1085;&#1086;&#1081;%20&#1076;&#1086;&#1089;&#1082;&#1080;.ex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file:///C:\Users\&#1053;&#1072;&#1090;&#1072;&#1083;&#1100;&#1103;\Desktop\2_44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2_52.ex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file:///C:\Users\&#1053;&#1072;&#1090;&#1072;&#1083;&#1100;&#1103;\Desktop\2_52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2_52.ex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69/415/69415943_10.png" TargetMode="External"/><Relationship Id="rId2" Type="http://schemas.openxmlformats.org/officeDocument/2006/relationships/hyperlink" Target="http://img1.liveinternet.ru/images/attach/c/2/69/415/69415775_01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001.radikal.ru/0711/b8/d9de2e060dd9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90;&#1082;&#1088;&#1099;&#1090;&#1099;&#1081;%20&#1091;&#1088;&#1086;&#1082;\&#1053;&#1086;&#1074;&#1072;&#1103;%20&#1087;&#1072;&#1087;&#1082;&#1072;\majsky%20zhuk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72883773_gnom12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86124"/>
            <a:ext cx="2286016" cy="2286016"/>
          </a:xfrm>
          <a:prstGeom prst="rect">
            <a:avLst/>
          </a:prstGeom>
        </p:spPr>
      </p:pic>
      <p:pic>
        <p:nvPicPr>
          <p:cNvPr id="7" name="Содержимое 6" descr="i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643050"/>
            <a:ext cx="6000792" cy="1447800"/>
          </a:xfrm>
        </p:spPr>
      </p:pic>
      <p:sp>
        <p:nvSpPr>
          <p:cNvPr id="8" name="Прямоугольник 7"/>
          <p:cNvSpPr/>
          <p:nvPr/>
        </p:nvSpPr>
        <p:spPr>
          <a:xfrm>
            <a:off x="642910" y="1643050"/>
            <a:ext cx="7286676" cy="2571768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</a:rPr>
              <a:t>Наш веселый школьный звонок пригласил всех нас на урок.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</a:rPr>
              <a:t>На наших гостей вы сейчас оглянитесь, доброй улыбкою всем улыбнитесь.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</a:rPr>
              <a:t>Много сегодня работы у нас, и всем я желаю успехов сейчас.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9838 L -0.00035 0.13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6000792" cy="11430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Назовите современные носители информации.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im0-tub-ru.yandex.net/i?id=509793749-39-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72132" y="1571612"/>
            <a:ext cx="2428892" cy="22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66691_v03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2252226" cy="160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int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429000"/>
            <a:ext cx="2555874" cy="27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72883773_gnom12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714488"/>
            <a:ext cx="1571628" cy="1571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92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6429396"/>
            <a:ext cx="7143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18491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14290"/>
            <a:ext cx="5786478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 и вспомни, что означает отгадка. 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785794"/>
            <a:ext cx="7215238" cy="328614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Вот источник перед нами,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Только это не вода.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Тексты, строчки, предложения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Буквы, слоги и слова…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Какой это источник?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5473005"/>
            <a:ext cx="385765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Перечисли письменные </a:t>
            </a:r>
          </a:p>
          <a:p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источники информации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" name="Picture 2" descr="\\Nataly\учебные\2 класс\ФГОС\Ур. 13 Повторение. Подготовка к контрольной работе №2\3271995-colorful-letters-flying-out-of-an-open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714752"/>
            <a:ext cx="1196587" cy="1595449"/>
          </a:xfrm>
          <a:prstGeom prst="rect">
            <a:avLst/>
          </a:prstGeom>
          <a:noFill/>
        </p:spPr>
      </p:pic>
      <p:pic>
        <p:nvPicPr>
          <p:cNvPr id="16" name="Picture 5" descr="книга 010"/>
          <p:cNvPicPr>
            <a:picLocks noChangeAspect="1" noChangeArrowheads="1"/>
          </p:cNvPicPr>
          <p:nvPr/>
        </p:nvPicPr>
        <p:blipFill>
          <a:blip r:embed="rId3" cstate="print"/>
          <a:srcRect l="10995" t="861" b="62799"/>
          <a:stretch>
            <a:fillRect/>
          </a:stretch>
        </p:blipFill>
        <p:spPr bwMode="auto">
          <a:xfrm>
            <a:off x="2500298" y="4214818"/>
            <a:ext cx="190171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92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58" y="214290"/>
            <a:ext cx="5500726" cy="1143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1430"/>
                <a:solidFill>
                  <a:srgbClr val="0D061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Отгадай загадку и вспомни, что означает отгадка. </a:t>
            </a:r>
            <a:endParaRPr kumimoji="0" lang="ru-RU" sz="4400" b="1" i="0" u="none" strike="noStrike" kern="0" normalizeH="0" baseline="0" noProof="0" dirty="0">
              <a:ln w="11430"/>
              <a:solidFill>
                <a:srgbClr val="0D061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85720" y="500042"/>
            <a:ext cx="8286750" cy="41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Wave1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Эта книга необычная.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Нет в ней страниц привычных.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Она очень тонкая -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Это -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книга_______________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http://darbay.ru/images/af3a1352b7cf7e5b228cfce4dd16a7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643314"/>
            <a:ext cx="2655334" cy="207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1934" y="5572140"/>
            <a:ext cx="342902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Расскажи, в чём отличие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электронной книги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от обычной?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92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214290"/>
            <a:ext cx="5357850" cy="10001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Отгадай загадку и вспомни, что означает отгадка. </a:t>
            </a:r>
            <a:endParaRPr kumimoji="0" lang="ru-RU" sz="2800" b="1" i="0" u="none" strike="noStrike" kern="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57158" y="714356"/>
            <a:ext cx="82867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Wave1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Слышу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разные слова,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Вот «</a:t>
            </a:r>
            <a:r>
              <a:rPr kumimoji="0" lang="en-US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Good buy</a:t>
            </a: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en-US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 вот «Пока».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«С</a:t>
            </a:r>
            <a:r>
              <a:rPr kumimoji="0" lang="en-US" sz="4000" b="1" u="none" strike="noStrike" kern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iao</a:t>
            </a: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слышу и «</a:t>
            </a:r>
            <a:r>
              <a:rPr kumimoji="0" lang="en-US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Adios</a:t>
            </a: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Знаю точно – всё всерьёз.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Все слова существенные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4000" b="1" u="none" strike="noStrike" kern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языках_________________</a:t>
            </a:r>
            <a:r>
              <a:rPr kumimoji="0" lang="ru-RU" sz="32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256"/>
            <a:ext cx="2339580" cy="2357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28860" y="5072074"/>
            <a:ext cx="462421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естественный</a:t>
            </a:r>
          </a:p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язык?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5000636"/>
            <a:ext cx="462421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А какие ещё языки тебе известны?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-142900"/>
            <a:ext cx="8229600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Вставьте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пропущенные буквы.	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Н   </a:t>
            </a:r>
            <a:r>
              <a:rPr lang="ru-RU" dirty="0" smtClean="0"/>
              <a:t> </a:t>
            </a:r>
            <a:r>
              <a:rPr lang="ru-RU" i="1" dirty="0" err="1" smtClean="0"/>
              <a:t>ситель</a:t>
            </a:r>
            <a:r>
              <a:rPr lang="ru-RU" i="1" dirty="0" smtClean="0"/>
              <a:t>  </a:t>
            </a:r>
            <a:r>
              <a:rPr lang="ru-RU" i="1" dirty="0" err="1" smtClean="0"/>
              <a:t>инф</a:t>
            </a:r>
            <a:r>
              <a:rPr lang="ru-RU" dirty="0" smtClean="0"/>
              <a:t>   </a:t>
            </a:r>
            <a:r>
              <a:rPr lang="ru-RU" i="1" dirty="0" err="1" smtClean="0"/>
              <a:t>рмации</a:t>
            </a:r>
            <a:r>
              <a:rPr lang="ru-RU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</a:t>
            </a:r>
            <a:r>
              <a:rPr lang="ru-RU" dirty="0" smtClean="0"/>
              <a:t>   </a:t>
            </a:r>
            <a:r>
              <a:rPr lang="ru-RU" i="1" dirty="0" err="1" smtClean="0"/>
              <a:t>дирование</a:t>
            </a:r>
            <a:r>
              <a:rPr lang="ru-RU" i="1" dirty="0" smtClean="0"/>
              <a:t>  </a:t>
            </a:r>
            <a:r>
              <a:rPr lang="ru-RU" i="1" dirty="0" err="1" smtClean="0"/>
              <a:t>инф</a:t>
            </a:r>
            <a:r>
              <a:rPr lang="ru-RU" i="1" dirty="0" smtClean="0"/>
              <a:t>    </a:t>
            </a:r>
            <a:r>
              <a:rPr lang="ru-RU" i="1" dirty="0" err="1" smtClean="0"/>
              <a:t>рмации</a:t>
            </a:r>
            <a:r>
              <a:rPr lang="ru-RU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i="1" dirty="0" err="1" smtClean="0"/>
              <a:t>п</a:t>
            </a:r>
            <a:r>
              <a:rPr lang="ru-RU" i="1" dirty="0" smtClean="0"/>
              <a:t>   </a:t>
            </a:r>
            <a:r>
              <a:rPr lang="ru-RU" i="1" dirty="0" err="1" smtClean="0"/>
              <a:t>сьменные</a:t>
            </a:r>
            <a:r>
              <a:rPr lang="ru-RU" i="1" dirty="0" smtClean="0"/>
              <a:t> </a:t>
            </a:r>
            <a:r>
              <a:rPr lang="ru-RU" i="1" dirty="0" err="1" smtClean="0"/>
              <a:t>ист</a:t>
            </a:r>
            <a:r>
              <a:rPr lang="ru-RU" dirty="0" smtClean="0"/>
              <a:t>   </a:t>
            </a:r>
            <a:r>
              <a:rPr lang="ru-RU" i="1" dirty="0" err="1" smtClean="0"/>
              <a:t>чники</a:t>
            </a:r>
            <a:r>
              <a:rPr lang="ru-RU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</a:t>
            </a:r>
            <a:r>
              <a:rPr lang="ru-RU" i="1" dirty="0" err="1" smtClean="0"/>
              <a:t>стественные</a:t>
            </a:r>
            <a:r>
              <a:rPr lang="ru-RU" i="1" dirty="0" smtClean="0"/>
              <a:t>     зыки, </a:t>
            </a: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</a:t>
            </a:r>
            <a:r>
              <a:rPr lang="ru-RU" i="1" dirty="0" err="1" smtClean="0"/>
              <a:t>скусственные</a:t>
            </a:r>
            <a:r>
              <a:rPr lang="ru-RU" i="1" dirty="0" smtClean="0"/>
              <a:t>      зыки,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зыки  </a:t>
            </a:r>
            <a:r>
              <a:rPr lang="ru-RU" i="1" dirty="0" err="1" smtClean="0"/>
              <a:t>пр</a:t>
            </a:r>
            <a:r>
              <a:rPr lang="ru-RU" i="1" dirty="0" smtClean="0"/>
              <a:t>   </a:t>
            </a:r>
            <a:r>
              <a:rPr lang="ru-RU" i="1" dirty="0" err="1" smtClean="0"/>
              <a:t>гр</a:t>
            </a:r>
            <a:r>
              <a:rPr lang="ru-RU" i="1" u="sng" dirty="0" smtClean="0">
                <a:solidFill>
                  <a:srgbClr val="FF0000"/>
                </a:solidFill>
              </a:rPr>
              <a:t>  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i="1" dirty="0" err="1" smtClean="0"/>
              <a:t>ммирования</a:t>
            </a:r>
            <a:r>
              <a:rPr lang="ru-RU" i="1" dirty="0" smtClean="0"/>
              <a:t>,  </a:t>
            </a:r>
          </a:p>
          <a:p>
            <a:pPr>
              <a:buNone/>
            </a:pPr>
            <a:r>
              <a:rPr lang="ru-RU" i="1" dirty="0" smtClean="0"/>
              <a:t>  </a:t>
            </a:r>
            <a:r>
              <a:rPr lang="ru-RU" i="1" dirty="0" err="1" smtClean="0"/>
              <a:t>збука</a:t>
            </a:r>
            <a:r>
              <a:rPr lang="ru-RU" i="1" dirty="0" smtClean="0"/>
              <a:t>, </a:t>
            </a:r>
            <a:r>
              <a:rPr lang="ru-RU" i="1" dirty="0" smtClean="0">
                <a:solidFill>
                  <a:srgbClr val="FF0000"/>
                </a:solidFill>
              </a:rPr>
              <a:t>   </a:t>
            </a:r>
            <a:r>
              <a:rPr lang="ru-RU" i="1" dirty="0" err="1" smtClean="0"/>
              <a:t>лф</a:t>
            </a:r>
            <a:r>
              <a:rPr lang="ru-RU" i="1" u="sng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i="1" dirty="0" smtClean="0"/>
              <a:t>вит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3042" y="1500174"/>
            <a:ext cx="590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О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4810" y="1428736"/>
            <a:ext cx="404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1604" y="1928802"/>
            <a:ext cx="433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4643438" y="1928802"/>
            <a:ext cx="357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7686" y="2500306"/>
            <a:ext cx="433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0364" y="4286256"/>
            <a:ext cx="433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04" y="2643182"/>
            <a:ext cx="418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5852" y="3786190"/>
            <a:ext cx="418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57290" y="3143248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29124" y="3714752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я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57686" y="3143248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я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85852" y="4286256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я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14744" y="4357694"/>
            <a:ext cx="386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а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85852" y="4929198"/>
            <a:ext cx="386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а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86050" y="4929198"/>
            <a:ext cx="276228" cy="59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а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0430" y="4929198"/>
            <a:ext cx="386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а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инозаври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785982" y="-142900"/>
            <a:ext cx="12446044" cy="71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642974" y="142852"/>
            <a:ext cx="7715304" cy="1143000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Выполни задание: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4941888"/>
            <a:ext cx="4032250" cy="719137"/>
          </a:xfrm>
        </p:spPr>
        <p:txBody>
          <a:bodyPr/>
          <a:lstStyle/>
          <a:p>
            <a:pPr>
              <a:buFontTx/>
              <a:buNone/>
            </a:pP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7" name="Picture 11" descr="http://im4-tub-ru.yandex.net/i?id=844644462-02-72&amp;n=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000636"/>
            <a:ext cx="70485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l="3662" t="16602" b="19922"/>
          <a:stretch>
            <a:fillRect/>
          </a:stretch>
        </p:blipFill>
        <p:spPr bwMode="auto">
          <a:xfrm>
            <a:off x="1142976" y="1214422"/>
            <a:ext cx="6500826" cy="351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143040" y="142852"/>
            <a:ext cx="8072494" cy="928710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Выполни задание: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4941888"/>
            <a:ext cx="4032250" cy="719137"/>
          </a:xfrm>
        </p:spPr>
        <p:txBody>
          <a:bodyPr/>
          <a:lstStyle/>
          <a:p>
            <a:pPr>
              <a:buFontTx/>
              <a:buNone/>
            </a:pP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t="14648" r="6250" b="25781"/>
          <a:stretch>
            <a:fillRect/>
          </a:stretch>
        </p:blipFill>
        <p:spPr bwMode="auto">
          <a:xfrm>
            <a:off x="1357290" y="1071546"/>
            <a:ext cx="6000792" cy="375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http://im4-tub-ru.yandex.net/i?id=844644462-02-72&amp;n=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929198"/>
            <a:ext cx="70485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642974" y="214290"/>
            <a:ext cx="7786742" cy="857272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Выполни</a:t>
            </a:r>
            <a:r>
              <a:rPr lang="ru-RU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задание:</a:t>
            </a:r>
            <a:endParaRPr lang="ru-RU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4941888"/>
            <a:ext cx="4032250" cy="719137"/>
          </a:xfrm>
        </p:spPr>
        <p:txBody>
          <a:bodyPr/>
          <a:lstStyle/>
          <a:p>
            <a:pPr>
              <a:buFontTx/>
              <a:buNone/>
            </a:pP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t="14648" r="2588" b="24805"/>
          <a:stretch>
            <a:fillRect/>
          </a:stretch>
        </p:blipFill>
        <p:spPr bwMode="auto">
          <a:xfrm>
            <a:off x="1357290" y="1142984"/>
            <a:ext cx="6002564" cy="36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http://im4-tub-ru.yandex.net/i?id=844644462-02-72&amp;n=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857760"/>
            <a:ext cx="70485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357222" y="285728"/>
            <a:ext cx="8229600" cy="1143000"/>
          </a:xfrm>
          <a:noFill/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Задание на дом.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-142908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У: Повторить  п. 7-9  </a:t>
            </a:r>
          </a:p>
          <a:p>
            <a:pPr algn="ctr">
              <a:buNone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РТ: стр. 47-48 № 1-3</a:t>
            </a:r>
            <a:endParaRPr lang="ru-RU" sz="4400" b="1" i="1" dirty="0" smtClean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  <a:p>
            <a:pPr algn="ctr">
              <a:buNone/>
            </a:pPr>
            <a:endParaRPr lang="ru-RU" sz="4400" dirty="0">
              <a:ln>
                <a:solidFill>
                  <a:schemeClr val="tx2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5" name="Рисунок 4" descr="0_6beff_7766e66a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338" y="4143380"/>
            <a:ext cx="1474946" cy="219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5451559" cy="536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 bwMode="auto">
          <a:xfrm rot="10800000" flipV="1">
            <a:off x="3786182" y="4572008"/>
            <a:ext cx="1285884" cy="64294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Прямая со стрелкой 50"/>
          <p:cNvCxnSpPr/>
          <p:nvPr/>
        </p:nvCxnSpPr>
        <p:spPr bwMode="auto">
          <a:xfrm rot="5400000">
            <a:off x="4107653" y="4893479"/>
            <a:ext cx="71438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Прямоугольник 69"/>
          <p:cNvSpPr/>
          <p:nvPr/>
        </p:nvSpPr>
        <p:spPr>
          <a:xfrm>
            <a:off x="5572132" y="642918"/>
            <a:ext cx="71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ru-RU" sz="20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286644" y="0"/>
            <a:ext cx="928694" cy="526297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358182" y="0"/>
            <a:ext cx="785818" cy="445044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cxnSp>
        <p:nvCxnSpPr>
          <p:cNvPr id="74" name="Прямая со стрелкой 73"/>
          <p:cNvCxnSpPr/>
          <p:nvPr/>
        </p:nvCxnSpPr>
        <p:spPr bwMode="auto">
          <a:xfrm rot="5400000">
            <a:off x="5680083" y="2606669"/>
            <a:ext cx="4786346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Прямая со стрелкой 75"/>
          <p:cNvCxnSpPr/>
          <p:nvPr/>
        </p:nvCxnSpPr>
        <p:spPr bwMode="auto">
          <a:xfrm rot="5400000">
            <a:off x="6822297" y="2178835"/>
            <a:ext cx="4071966" cy="158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Прямоугольник 106"/>
          <p:cNvSpPr/>
          <p:nvPr/>
        </p:nvSpPr>
        <p:spPr>
          <a:xfrm>
            <a:off x="571472" y="142852"/>
            <a:ext cx="4714892" cy="67710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Соедини буквы в предложенном порядке и узнай тем</a:t>
            </a:r>
            <a:r>
              <a:rPr lang="ru-RU" sz="2000" b="1" i="1" dirty="0" smtClean="0">
                <a:solidFill>
                  <a:srgbClr val="006600"/>
                </a:solidFill>
              </a:rPr>
              <a:t>у урока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  <a:endParaRPr lang="ru-RU" dirty="0"/>
          </a:p>
        </p:txBody>
      </p:sp>
      <p:pic>
        <p:nvPicPr>
          <p:cNvPr id="29" name="Рисунок 28" descr="1372612948_gnom9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4286256"/>
            <a:ext cx="2428892" cy="242889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286512" y="214290"/>
            <a:ext cx="928694" cy="4450449"/>
          </a:xfrm>
          <a:prstGeom prst="rect">
            <a:avLst/>
          </a:prstGeom>
          <a:solidFill>
            <a:srgbClr val="4FF927"/>
          </a:solidFill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17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16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3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20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16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18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6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15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10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sz="2400" b="1" dirty="0" smtClean="0"/>
              <a:t>6</a:t>
            </a:r>
            <a:endParaRPr lang="ru-RU" sz="24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428992" y="4929198"/>
            <a:ext cx="428628" cy="1588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750331" y="3107529"/>
            <a:ext cx="2857520" cy="642942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2321703" y="2464587"/>
            <a:ext cx="2500330" cy="1714512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786050" y="4572008"/>
            <a:ext cx="1000132" cy="285752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3143240" y="4857760"/>
            <a:ext cx="571504" cy="1588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3107521" y="2750339"/>
            <a:ext cx="2143140" cy="1928826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3571868" y="3357562"/>
            <a:ext cx="2143140" cy="1000132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4107653" y="3964785"/>
            <a:ext cx="1000132" cy="928694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4500562" y="3214686"/>
            <a:ext cx="1214446" cy="71438"/>
          </a:xfrm>
          <a:prstGeom prst="straightConnector1">
            <a:avLst/>
          </a:prstGeom>
          <a:ln w="19050">
            <a:solidFill>
              <a:srgbClr val="4F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5400000">
            <a:off x="5643570" y="2571744"/>
            <a:ext cx="4857784" cy="1588"/>
          </a:xfrm>
          <a:prstGeom prst="straightConnector1">
            <a:avLst/>
          </a:prstGeom>
          <a:ln w="571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rot="5400000">
            <a:off x="5000628" y="2428868"/>
            <a:ext cx="4000528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 descr="0_6beff_7766e66a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786322"/>
            <a:ext cx="2071702" cy="1904762"/>
          </a:xfrm>
          <a:prstGeom prst="rect">
            <a:avLst/>
          </a:prstGeom>
        </p:spPr>
      </p:pic>
      <p:cxnSp>
        <p:nvCxnSpPr>
          <p:cNvPr id="45" name="Прямая со стрелкой 44"/>
          <p:cNvCxnSpPr/>
          <p:nvPr/>
        </p:nvCxnSpPr>
        <p:spPr>
          <a:xfrm rot="10800000" flipV="1">
            <a:off x="3857620" y="4357694"/>
            <a:ext cx="1000132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3143240" y="3071810"/>
            <a:ext cx="2500330" cy="1071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321967" y="3107529"/>
            <a:ext cx="1357322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 flipV="1">
            <a:off x="3214678" y="3857628"/>
            <a:ext cx="1928826" cy="1000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357554" y="4857760"/>
            <a:ext cx="428628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 flipH="1" flipV="1">
            <a:off x="2714612" y="3071810"/>
            <a:ext cx="2857520" cy="714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3786182" y="1785926"/>
            <a:ext cx="571504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6200000" flipH="1">
            <a:off x="2536017" y="3250405"/>
            <a:ext cx="2928958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4107653" y="3893347"/>
            <a:ext cx="1000132" cy="928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 flipH="1" flipV="1">
            <a:off x="4536281" y="3178967"/>
            <a:ext cx="1143008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4107653" y="3964785"/>
            <a:ext cx="1000132" cy="78581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>
            <a:off x="2285984" y="4071942"/>
            <a:ext cx="1928826" cy="7143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2357422" y="4071942"/>
            <a:ext cx="1500198" cy="85725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>
            <a:off x="3214678" y="4857760"/>
            <a:ext cx="571504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3286116" y="4786322"/>
            <a:ext cx="1143008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16200000" flipV="1">
            <a:off x="2643174" y="3000372"/>
            <a:ext cx="2928958" cy="50006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10800000" flipV="1">
            <a:off x="2071670" y="1857364"/>
            <a:ext cx="1714512" cy="157163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143108" y="3500438"/>
            <a:ext cx="2928958" cy="35719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b0e0ee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323310" cy="7143800"/>
          </a:xfrm>
        </p:spPr>
      </p:pic>
      <p:pic>
        <p:nvPicPr>
          <p:cNvPr id="5" name="Рисунок 4" descr="0_6bee9_4d30ee83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643182"/>
            <a:ext cx="1357322" cy="261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227347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571504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4979988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latin typeface="Monotype Corsiva" pitchFamily="66" charset="0"/>
                <a:hlinkClick r:id="rId2"/>
              </a:rPr>
              <a:t>http://img1.liveinternet.ru/images/attach/c/2//69/415/69415775_01.png</a:t>
            </a:r>
            <a:endParaRPr lang="ru-RU" sz="2400" dirty="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latin typeface="Monotype Corsiva" pitchFamily="66" charset="0"/>
                <a:hlinkClick r:id="rId3"/>
              </a:rPr>
              <a:t>http://img1.liveinternet.ru/images/attach/c/2//69/415/69415943_10.png</a:t>
            </a:r>
            <a:endParaRPr lang="ru-RU" sz="2400" dirty="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latin typeface="Monotype Corsiva" pitchFamily="66" charset="0"/>
                <a:hlinkClick r:id="rId4"/>
              </a:rPr>
              <a:t>http://i001.radikal.ru/0711/b8/d9de2e060dd9.png</a:t>
            </a:r>
            <a:endParaRPr lang="ru-RU" sz="2400" dirty="0" smtClean="0"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395536" y="332656"/>
            <a:ext cx="7272337" cy="3939540"/>
            <a:chOff x="395536" y="332656"/>
            <a:chExt cx="7272337" cy="3939540"/>
          </a:xfrm>
        </p:grpSpPr>
        <p:sp>
          <p:nvSpPr>
            <p:cNvPr id="15363" name="Rectangle 5"/>
            <p:cNvSpPr>
              <a:spLocks noChangeArrowheads="1"/>
            </p:cNvSpPr>
            <p:nvPr/>
          </p:nvSpPr>
          <p:spPr bwMode="auto">
            <a:xfrm>
              <a:off x="2214546" y="2571744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</a:rPr>
                <a:t>Сайт: </a:t>
              </a:r>
              <a:r>
                <a:rPr lang="ru-RU" sz="2800" b="1" i="1" dirty="0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 dirty="0"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393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Автор </a:t>
              </a:r>
              <a:r>
                <a:rPr lang="ru-RU" sz="2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шаблона:Фокина</a:t>
              </a:r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</a:t>
              </a: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Искитимского</a:t>
              </a: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Новосибирской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406640" cy="1472184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главы№2 «Кодирование информации»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3966" y="5000633"/>
            <a:ext cx="6803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0_6bf35_30e21307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726439"/>
            <a:ext cx="1547814" cy="213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428604"/>
            <a:ext cx="8229600" cy="1143000"/>
          </a:xfrm>
        </p:spPr>
        <p:txBody>
          <a:bodyPr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такое кодирование информации?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Это представление информации на носителе в форме, удобной для хранения и передачи.</a:t>
            </a:r>
            <a:endParaRPr lang="ru-RU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5471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5719" y="1214422"/>
            <a:ext cx="1075981" cy="1013411"/>
          </a:xfrm>
          <a:prstGeom prst="rect">
            <a:avLst/>
          </a:prstGeom>
        </p:spPr>
      </p:pic>
      <p:pic>
        <p:nvPicPr>
          <p:cNvPr id="5" name="Рисунок 4" descr="6707985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786190"/>
            <a:ext cx="1101092" cy="1183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 txBox="1">
            <a:spLocks noGrp="1"/>
          </p:cNvSpPr>
          <p:nvPr>
            <p:ph idx="1"/>
          </p:nvPr>
        </p:nvSpPr>
        <p:spPr>
          <a:xfrm>
            <a:off x="5286380" y="4357695"/>
            <a:ext cx="2185974" cy="10341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Зачем нужна</a:t>
            </a:r>
          </a:p>
          <a:p>
            <a:pPr>
              <a:buNone/>
            </a:pPr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Кодировочная </a:t>
            </a:r>
          </a:p>
          <a:p>
            <a:pPr>
              <a:buNone/>
            </a:pPr>
            <a:r>
              <a:rPr lang="ru-RU" sz="1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таблица?</a:t>
            </a:r>
            <a:endParaRPr lang="ru-RU" sz="1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92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720" y="285728"/>
            <a:ext cx="5857916" cy="1143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1430"/>
                <a:solidFill>
                  <a:srgbClr val="0D061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Отгадай загадку и вспомни, что означает отгадка. </a:t>
            </a:r>
            <a:endParaRPr kumimoji="0" lang="ru-RU" sz="4400" b="1" i="0" u="none" strike="noStrike" kern="0" normalizeH="0" baseline="0" noProof="0" dirty="0">
              <a:ln w="11430"/>
              <a:solidFill>
                <a:srgbClr val="0D061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42"/>
            <a:ext cx="7929618" cy="328614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Вот таблица перед нами.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 ней не страшен даже враг.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Сразу всё я расшифрую 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узнаю, что да, как.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Какая это таблица?</a:t>
            </a:r>
          </a:p>
        </p:txBody>
      </p:sp>
      <p:graphicFrame>
        <p:nvGraphicFramePr>
          <p:cNvPr id="8" name="Group 2"/>
          <p:cNvGraphicFramePr>
            <a:graphicFrameLocks noGrp="1"/>
          </p:cNvGraphicFramePr>
          <p:nvPr/>
        </p:nvGraphicFramePr>
        <p:xfrm>
          <a:off x="357158" y="3643314"/>
          <a:ext cx="4857780" cy="2926080"/>
        </p:xfrm>
        <a:graphic>
          <a:graphicData uri="http://schemas.openxmlformats.org/drawingml/2006/table">
            <a:tbl>
              <a:tblPr/>
              <a:tblGrid>
                <a:gridCol w="515291"/>
                <a:gridCol w="516481"/>
                <a:gridCol w="515291"/>
                <a:gridCol w="516481"/>
                <a:gridCol w="515291"/>
                <a:gridCol w="516481"/>
                <a:gridCol w="515291"/>
                <a:gridCol w="516481"/>
                <a:gridCol w="730692"/>
              </a:tblGrid>
              <a:tr h="30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523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Ъ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пробел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0_6bee9_4d30ee83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43446"/>
            <a:ext cx="1214446" cy="206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r>
              <a:rPr lang="ru-RU" dirty="0" smtClean="0"/>
              <a:t>Во время Великой Отечественной войны советские партизаны оказались хитры и изобретательны. В исходном тексте сообщения делалось большое количество грамматических ошибок, например, писали: 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"</a:t>
            </a:r>
            <a:r>
              <a:rPr lang="ru-RU" b="1" i="1" dirty="0" err="1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прошсли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тры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эшшелона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тнками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".</a:t>
            </a:r>
            <a:endParaRPr lang="ru-RU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3993784839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214818"/>
            <a:ext cx="4146246" cy="2465469"/>
          </a:xfrm>
          <a:prstGeom prst="rect">
            <a:avLst/>
          </a:prstGeom>
        </p:spPr>
      </p:pic>
      <p:pic>
        <p:nvPicPr>
          <p:cNvPr id="6" name="Рисунок 5" descr="1428589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000660" cy="1127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8229600" cy="6126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это?</a:t>
            </a:r>
          </a:p>
        </p:txBody>
      </p:sp>
      <p:pic>
        <p:nvPicPr>
          <p:cNvPr id="4" name="Picture 43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15001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857224" y="5072074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</a:rPr>
              <a:t>      </a:t>
            </a:r>
            <a:r>
              <a:rPr lang="ru-RU" sz="4800" b="1" dirty="0" smtClean="0">
                <a:solidFill>
                  <a:sysClr val="windowText" lastClr="000000"/>
                </a:solidFill>
              </a:rPr>
              <a:t>Ж-Ж</a:t>
            </a:r>
            <a:endParaRPr lang="ru-RU" sz="4800" b="1" dirty="0">
              <a:solidFill>
                <a:sysClr val="windowText" lastClr="000000"/>
              </a:solidFill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57188" y="1071563"/>
            <a:ext cx="164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36" y="1285860"/>
            <a:ext cx="5405437" cy="9540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</a:rPr>
              <a:t>Рисунок – это графическое</a:t>
            </a:r>
          </a:p>
          <a:p>
            <a:r>
              <a:rPr lang="ru-RU" sz="2800" b="1" dirty="0">
                <a:solidFill>
                  <a:srgbClr val="663300"/>
                </a:solidFill>
              </a:rPr>
              <a:t> кодирование информации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3250" y="3214688"/>
            <a:ext cx="5405438" cy="9540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</a:rPr>
              <a:t>Звук – это звуковое</a:t>
            </a:r>
          </a:p>
          <a:p>
            <a:r>
              <a:rPr lang="ru-RU" sz="2800" b="1" dirty="0">
                <a:solidFill>
                  <a:srgbClr val="663300"/>
                </a:solidFill>
              </a:rPr>
              <a:t> кодирование информации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00365" y="4714884"/>
            <a:ext cx="4286280" cy="150019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>
                <a:gd name="adj1" fmla="val 12500"/>
                <a:gd name="adj2" fmla="val 1641"/>
              </a:avLst>
            </a:prstTxWarp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</a:rPr>
              <a:t>Буквы – это письменное </a:t>
            </a:r>
          </a:p>
          <a:p>
            <a:r>
              <a:rPr lang="ru-RU" sz="2800" b="1" dirty="0">
                <a:solidFill>
                  <a:srgbClr val="663300"/>
                </a:solidFill>
              </a:rPr>
              <a:t> кодирование информации</a:t>
            </a:r>
          </a:p>
        </p:txBody>
      </p:sp>
      <p:pic>
        <p:nvPicPr>
          <p:cNvPr id="10" name="Picture 11" descr="http://im4-tub-ru.yandex.net/i?id=844644462-0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29066"/>
            <a:ext cx="7048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5186370" cy="1143000"/>
          </a:xfrm>
          <a:solidFill>
            <a:srgbClr val="FFFF66"/>
          </a:solidFill>
        </p:spPr>
        <p:txBody>
          <a:bodyPr/>
          <a:lstStyle/>
          <a:p>
            <a:r>
              <a:rPr lang="ru-RU" sz="3200" dirty="0" smtClean="0"/>
              <a:t>Какие виды кодирования информации тебе известны?</a:t>
            </a:r>
            <a:endParaRPr lang="ru-RU" sz="3200" dirty="0"/>
          </a:p>
        </p:txBody>
      </p:sp>
      <p:pic>
        <p:nvPicPr>
          <p:cNvPr id="13" name="majsky zh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3042" y="3143248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6143668" cy="11430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D061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Отгадай загадку и вспомни, что означает отгадка</a:t>
            </a:r>
            <a:endParaRPr lang="ru-RU" sz="36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D061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857232"/>
            <a:ext cx="8229600" cy="4525963"/>
          </a:xfrm>
          <a:effectLst/>
        </p:spPr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ru-RU" sz="1050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Когда работу завершаем - на нём 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00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Всё записанное сохраняем.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3" descr="56123_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1428732" cy="14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an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928934"/>
            <a:ext cx="2674974" cy="14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66691_v03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643446"/>
            <a:ext cx="1750486" cy="12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8" descr="http://www.ufolog.ru/files/main/pict_cd0fdbd087184d899c8c8c1601ff30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714884"/>
            <a:ext cx="1435156" cy="10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572132" y="3286124"/>
            <a:ext cx="2071702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D061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Приведи примеры носителей информации.</a:t>
            </a:r>
            <a:endParaRPr lang="ru-RU" sz="2400" b="1" spc="50" dirty="0">
              <a:ln w="11430"/>
              <a:solidFill>
                <a:srgbClr val="0D061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286124"/>
            <a:ext cx="2071702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Назови все </a:t>
            </a:r>
          </a:p>
          <a:p>
            <a:r>
              <a:rPr lang="ru-RU" sz="2400" b="1" i="1" dirty="0" smtClean="0"/>
              <a:t>предметы</a:t>
            </a:r>
          </a:p>
          <a:p>
            <a:r>
              <a:rPr lang="ru-RU" sz="2400" b="1" i="1" dirty="0" smtClean="0"/>
              <a:t>одним словом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5286412" cy="11430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Назовите древние носители информации.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13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 l="11646" t="24138" r="19254" b="14018"/>
          <a:stretch>
            <a:fillRect/>
          </a:stretch>
        </p:blipFill>
        <p:spPr bwMode="auto">
          <a:xfrm>
            <a:off x="2000232" y="3857628"/>
            <a:ext cx="2898986" cy="17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3" descr="56123_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357426" cy="240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an0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428736"/>
            <a:ext cx="30581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8" descr="http://www.ufolog.ru/files/main/pict_cd0fdbd087184d899c8c8c1601ff306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071810"/>
            <a:ext cx="2535162" cy="181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217</TotalTime>
  <Words>566</Words>
  <PresentationFormat>Экран (4:3)</PresentationFormat>
  <Paragraphs>214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Тема4</vt:lpstr>
      <vt:lpstr>Слайд 1</vt:lpstr>
      <vt:lpstr>Слайд 2</vt:lpstr>
      <vt:lpstr>Повторение главы№2 «Кодирование информации»</vt:lpstr>
      <vt:lpstr>Что такое кодирование информации?</vt:lpstr>
      <vt:lpstr>Слайд 5</vt:lpstr>
      <vt:lpstr>Слайд 6</vt:lpstr>
      <vt:lpstr>Какие виды кодирования информации тебе известны?</vt:lpstr>
      <vt:lpstr>            Отгадай загадку и вспомни, что означает отгадка</vt:lpstr>
      <vt:lpstr> Назовите древние носители информации. </vt:lpstr>
      <vt:lpstr> Назовите современные носители информации. </vt:lpstr>
      <vt:lpstr>Слайд 11</vt:lpstr>
      <vt:lpstr>Слайд 12</vt:lpstr>
      <vt:lpstr>Слайд 13</vt:lpstr>
      <vt:lpstr>  Вставьте  пропущенные буквы.  </vt:lpstr>
      <vt:lpstr>Слайд 15</vt:lpstr>
      <vt:lpstr>Выполни задание:</vt:lpstr>
      <vt:lpstr>Выполни задание:</vt:lpstr>
      <vt:lpstr>Выполни задание:</vt:lpstr>
      <vt:lpstr>Задание на дом.</vt:lpstr>
      <vt:lpstr>Слайд 20</vt:lpstr>
      <vt:lpstr>Слайд 21</vt:lpstr>
      <vt:lpstr>Интернет-ресурсы: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30</cp:revision>
  <dcterms:created xsi:type="dcterms:W3CDTF">2015-12-08T11:25:32Z</dcterms:created>
  <dcterms:modified xsi:type="dcterms:W3CDTF">2015-12-15T01:54:07Z</dcterms:modified>
</cp:coreProperties>
</file>