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80" r:id="rId5"/>
    <p:sldId id="258" r:id="rId6"/>
    <p:sldId id="259" r:id="rId7"/>
    <p:sldId id="267" r:id="rId8"/>
    <p:sldId id="269" r:id="rId9"/>
    <p:sldId id="285" r:id="rId10"/>
    <p:sldId id="281" r:id="rId11"/>
    <p:sldId id="282" r:id="rId12"/>
    <p:sldId id="271" r:id="rId13"/>
    <p:sldId id="272" r:id="rId14"/>
    <p:sldId id="278" r:id="rId15"/>
    <p:sldId id="283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920" autoAdjust="0"/>
    <p:restoredTop sz="94660"/>
  </p:normalViewPr>
  <p:slideViewPr>
    <p:cSldViewPr>
      <p:cViewPr varScale="1">
        <p:scale>
          <a:sx n="64" d="100"/>
          <a:sy n="64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4-20T13:00:08.152" idx="1">
    <p:pos x="4122" y="449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332656"/>
            <a:ext cx="8171423" cy="612068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МБОУ ООШ села Калинино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учитель информатики: Блинникова Наталья Николаевна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Var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A: array[1..30] of integer;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T: array [1..31] of real;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K: array [1..25] of integer;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3500" dirty="0" smtClean="0">
                <a:solidFill>
                  <a:srgbClr val="FFFF00"/>
                </a:solidFill>
              </a:rPr>
              <a:t>                </a:t>
            </a:r>
            <a:endParaRPr lang="ru-RU" sz="35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                     </a:t>
            </a:r>
            <a:r>
              <a:rPr lang="en-US" sz="2800" dirty="0" err="1" smtClean="0">
                <a:solidFill>
                  <a:srgbClr val="FFFF00"/>
                </a:solidFill>
              </a:rPr>
              <a:t>Var</a:t>
            </a:r>
            <a:r>
              <a:rPr lang="en-US" sz="2800" dirty="0" smtClean="0">
                <a:solidFill>
                  <a:srgbClr val="FFFF00"/>
                </a:solidFill>
              </a:rPr>
              <a:t> C: array [1..5] of real;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Описан массив С, состоящий из </a:t>
            </a:r>
            <a:r>
              <a:rPr lang="ru-RU" sz="3600" dirty="0" smtClean="0">
                <a:solidFill>
                  <a:srgbClr val="FF0000"/>
                </a:solidFill>
              </a:rPr>
              <a:t>5</a:t>
            </a:r>
            <a:r>
              <a:rPr lang="ru-RU" dirty="0" smtClean="0">
                <a:solidFill>
                  <a:schemeClr val="bg1"/>
                </a:solidFill>
              </a:rPr>
              <a:t> элементов вещественного типа,  нумерация начинается с </a:t>
            </a:r>
            <a:r>
              <a:rPr lang="ru-RU" sz="4800" dirty="0" smtClean="0">
                <a:solidFill>
                  <a:srgbClr val="FF0000"/>
                </a:solidFill>
              </a:rPr>
              <a:t>1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Например: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1285852" y="3143248"/>
            <a:ext cx="1643074" cy="571504"/>
          </a:xfrm>
          <a:prstGeom prst="wedgeRoundRectCallout">
            <a:avLst>
              <a:gd name="adj1" fmla="val 50496"/>
              <a:gd name="adj2" fmla="val 134613"/>
              <a:gd name="adj3" fmla="val 16667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Имя массива </a:t>
            </a:r>
            <a:r>
              <a:rPr lang="ru-RU" sz="2000" b="1" dirty="0" smtClean="0">
                <a:solidFill>
                  <a:srgbClr val="FFFF00"/>
                </a:solidFill>
              </a:rPr>
              <a:t>С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3929058" y="2428868"/>
            <a:ext cx="2500330" cy="928694"/>
          </a:xfrm>
          <a:prstGeom prst="wedgeRoundRectCallout">
            <a:avLst>
              <a:gd name="adj1" fmla="val -31553"/>
              <a:gd name="adj2" fmla="val 136866"/>
              <a:gd name="adj3" fmla="val 16667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Количество элементов</a:t>
            </a:r>
          </a:p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 5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5929322" y="3500438"/>
            <a:ext cx="2928958" cy="428628"/>
          </a:xfrm>
          <a:prstGeom prst="wedgeRoundRectCallout">
            <a:avLst>
              <a:gd name="adj1" fmla="val -57404"/>
              <a:gd name="adj2" fmla="val 107570"/>
              <a:gd name="adj3" fmla="val 16667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Вещественный тип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Как описать массив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ru-RU" dirty="0" smtClean="0">
                <a:solidFill>
                  <a:schemeClr val="bg1"/>
                </a:solidFill>
              </a:rPr>
              <a:t> состоящий из </a:t>
            </a:r>
            <a:r>
              <a:rPr lang="ru-RU" sz="4000" dirty="0" smtClean="0">
                <a:solidFill>
                  <a:srgbClr val="C00000"/>
                </a:solidFill>
              </a:rPr>
              <a:t>12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элементов целого типа, нумерация начинается с </a:t>
            </a:r>
            <a:r>
              <a:rPr lang="ru-RU" sz="4000" dirty="0" smtClean="0">
                <a:solidFill>
                  <a:srgbClr val="C00000"/>
                </a:solidFill>
              </a:rPr>
              <a:t>1</a:t>
            </a:r>
            <a:endParaRPr lang="ru-RU" dirty="0" smtClean="0">
              <a:solidFill>
                <a:srgbClr val="C00000"/>
              </a:solidFill>
            </a:endParaRPr>
          </a:p>
          <a:p>
            <a:pPr marL="514350" indent="-514350" algn="ctr">
              <a:buNone/>
            </a:pPr>
            <a:r>
              <a:rPr lang="en-US" sz="3600" dirty="0" err="1" smtClean="0">
                <a:solidFill>
                  <a:srgbClr val="FFFF00"/>
                </a:solidFill>
              </a:rPr>
              <a:t>Var</a:t>
            </a:r>
            <a:r>
              <a:rPr lang="en-US" sz="3600" dirty="0" smtClean="0">
                <a:solidFill>
                  <a:srgbClr val="FFFF00"/>
                </a:solidFill>
              </a:rPr>
              <a:t> D: array[1..12] of integer;</a:t>
            </a:r>
          </a:p>
          <a:p>
            <a:pPr marL="514350" indent="-514350">
              <a:buNone/>
            </a:pPr>
            <a:r>
              <a:rPr lang="en-US" dirty="0" smtClean="0"/>
              <a:t>2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ru-RU" dirty="0" smtClean="0">
                <a:solidFill>
                  <a:schemeClr val="bg1"/>
                </a:solidFill>
              </a:rPr>
              <a:t>Массив </a:t>
            </a:r>
            <a:r>
              <a:rPr lang="ru-RU" dirty="0" smtClean="0">
                <a:solidFill>
                  <a:srgbClr val="FF0000"/>
                </a:solidFill>
              </a:rPr>
              <a:t>К</a:t>
            </a:r>
            <a:r>
              <a:rPr lang="ru-RU" dirty="0" smtClean="0">
                <a:solidFill>
                  <a:schemeClr val="bg1"/>
                </a:solidFill>
              </a:rPr>
              <a:t>, состоящий из </a:t>
            </a:r>
            <a:r>
              <a:rPr lang="ru-RU" sz="4000" dirty="0" smtClean="0">
                <a:solidFill>
                  <a:srgbClr val="FF0000"/>
                </a:solidFill>
              </a:rPr>
              <a:t>102</a:t>
            </a:r>
            <a:r>
              <a:rPr lang="ru-RU" dirty="0" smtClean="0">
                <a:solidFill>
                  <a:schemeClr val="bg1"/>
                </a:solidFill>
              </a:rPr>
              <a:t> элементов вещественного типа, нумерация начинается с </a:t>
            </a:r>
            <a:r>
              <a:rPr lang="ru-RU" sz="4400" dirty="0" smtClean="0">
                <a:solidFill>
                  <a:srgbClr val="FF0000"/>
                </a:solidFill>
              </a:rPr>
              <a:t>1</a:t>
            </a:r>
            <a:endParaRPr lang="ru-RU" dirty="0" smtClean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r>
              <a:rPr lang="en-US" sz="4000" dirty="0" err="1" smtClean="0">
                <a:solidFill>
                  <a:srgbClr val="FFFF00"/>
                </a:solidFill>
              </a:rPr>
              <a:t>Var</a:t>
            </a:r>
            <a:r>
              <a:rPr lang="en-US" sz="4000" dirty="0" smtClean="0">
                <a:solidFill>
                  <a:srgbClr val="FFFF00"/>
                </a:solidFill>
              </a:rPr>
              <a:t> K: array[1..102] of real;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Задание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  <a:defRPr/>
            </a:pPr>
            <a:r>
              <a:rPr lang="ru-RU" sz="2800" b="1" i="1" dirty="0" smtClean="0">
                <a:solidFill>
                  <a:schemeClr val="bg1"/>
                </a:solidFill>
              </a:rPr>
              <a:t>1 способ</a:t>
            </a:r>
            <a:r>
              <a:rPr lang="ru-RU" sz="2800" dirty="0" smtClean="0">
                <a:solidFill>
                  <a:schemeClr val="bg1"/>
                </a:solidFill>
              </a:rPr>
              <a:t>. Ввод каждого значения с клавиатуры:</a:t>
            </a:r>
          </a:p>
          <a:p>
            <a:pPr>
              <a:buNone/>
              <a:defRPr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for</a:t>
            </a:r>
            <a:r>
              <a:rPr lang="ru-RU" sz="3200" dirty="0" smtClean="0">
                <a:latin typeface="FangSong" pitchFamily="49" charset="-122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FangSong" pitchFamily="49" charset="-122"/>
              </a:rPr>
              <a:t>i</a:t>
            </a:r>
            <a:r>
              <a:rPr lang="ru-RU" sz="3200" dirty="0" smtClean="0">
                <a:solidFill>
                  <a:schemeClr val="bg1"/>
                </a:solidFill>
              </a:rPr>
              <a:t>:=1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to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10</a:t>
            </a:r>
            <a:r>
              <a:rPr lang="ru-RU" sz="3200" dirty="0" smtClean="0"/>
              <a:t>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do</a:t>
            </a:r>
            <a:r>
              <a:rPr lang="ru-RU" sz="3200" dirty="0" smtClean="0"/>
              <a:t>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read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ln</a:t>
            </a:r>
            <a:r>
              <a:rPr lang="ru-RU" sz="3200" dirty="0" smtClean="0">
                <a:latin typeface="FangSong" pitchFamily="49" charset="-122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FangSong" pitchFamily="49" charset="-122"/>
              </a:rPr>
              <a:t>(</a:t>
            </a:r>
            <a:r>
              <a:rPr lang="ru-RU" sz="3200" dirty="0" err="1" smtClean="0">
                <a:solidFill>
                  <a:schemeClr val="bg1"/>
                </a:solidFill>
                <a:latin typeface="FangSong" pitchFamily="49" charset="-122"/>
              </a:rPr>
              <a:t>a</a:t>
            </a:r>
            <a:r>
              <a:rPr lang="ru-RU" sz="3200" dirty="0" smtClean="0">
                <a:solidFill>
                  <a:schemeClr val="bg1"/>
                </a:solidFill>
                <a:latin typeface="FangSong" pitchFamily="49" charset="-122"/>
              </a:rPr>
              <a:t>[</a:t>
            </a:r>
            <a:r>
              <a:rPr lang="ru-RU" sz="3200" dirty="0" err="1" smtClean="0">
                <a:solidFill>
                  <a:schemeClr val="bg1"/>
                </a:solidFill>
                <a:latin typeface="FangSong" pitchFamily="49" charset="-122"/>
              </a:rPr>
              <a:t>i</a:t>
            </a:r>
            <a:r>
              <a:rPr lang="ru-RU" sz="3200" dirty="0" smtClean="0">
                <a:solidFill>
                  <a:schemeClr val="bg1"/>
                </a:solidFill>
                <a:latin typeface="FangSong" pitchFamily="49" charset="-122"/>
              </a:rPr>
              <a:t>]);</a:t>
            </a:r>
          </a:p>
          <a:p>
            <a:pPr>
              <a:defRPr/>
            </a:pPr>
            <a:endParaRPr lang="ru-RU" sz="3200" dirty="0" smtClean="0">
              <a:latin typeface="FangSong" pitchFamily="49" charset="-122"/>
            </a:endParaRPr>
          </a:p>
          <a:p>
            <a:pPr algn="just">
              <a:buNone/>
              <a:defRPr/>
            </a:pPr>
            <a:r>
              <a:rPr lang="ru-RU" sz="2800" b="1" i="1" dirty="0" smtClean="0">
                <a:solidFill>
                  <a:schemeClr val="bg1"/>
                </a:solidFill>
              </a:rPr>
              <a:t>2 способ</a:t>
            </a:r>
            <a:r>
              <a:rPr lang="ru-RU" sz="2800" dirty="0" smtClean="0">
                <a:solidFill>
                  <a:schemeClr val="bg1"/>
                </a:solidFill>
              </a:rPr>
              <a:t>. С помощью оператора присваивания (по формуле):</a:t>
            </a:r>
          </a:p>
          <a:p>
            <a:pPr>
              <a:buNone/>
              <a:defRPr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for</a:t>
            </a:r>
            <a:r>
              <a:rPr lang="ru-RU" sz="3200" dirty="0" smtClean="0">
                <a:solidFill>
                  <a:srgbClr val="000000"/>
                </a:solidFill>
                <a:latin typeface="FangSong" pitchFamily="49" charset="-122"/>
              </a:rPr>
              <a:t> i</a:t>
            </a:r>
            <a:r>
              <a:rPr lang="ru-RU" sz="3200" dirty="0" smtClean="0">
                <a:solidFill>
                  <a:srgbClr val="000000"/>
                </a:solidFill>
              </a:rPr>
              <a:t>:=1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to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 </a:t>
            </a:r>
            <a:r>
              <a:rPr lang="ru-RU" sz="3200" dirty="0" smtClean="0">
                <a:solidFill>
                  <a:srgbClr val="000000"/>
                </a:solidFill>
              </a:rPr>
              <a:t>10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do</a:t>
            </a:r>
            <a:r>
              <a:rPr lang="ru-RU" sz="3200" dirty="0" smtClean="0">
                <a:solidFill>
                  <a:srgbClr val="000000"/>
                </a:solidFill>
                <a:latin typeface="FangSong" pitchFamily="49" charset="-122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FangSong" pitchFamily="49" charset="-122"/>
              </a:rPr>
              <a:t>a</a:t>
            </a:r>
            <a:r>
              <a:rPr lang="ru-RU" sz="3200" dirty="0" smtClean="0">
                <a:solidFill>
                  <a:srgbClr val="000000"/>
                </a:solidFill>
                <a:latin typeface="FangSong" pitchFamily="49" charset="-122"/>
              </a:rPr>
              <a:t>[</a:t>
            </a:r>
            <a:r>
              <a:rPr lang="ru-RU" sz="3200" dirty="0" err="1" smtClean="0">
                <a:solidFill>
                  <a:srgbClr val="000000"/>
                </a:solidFill>
                <a:latin typeface="FangSong" pitchFamily="49" charset="-122"/>
              </a:rPr>
              <a:t>i</a:t>
            </a:r>
            <a:r>
              <a:rPr lang="ru-RU" sz="3200" dirty="0" smtClean="0">
                <a:solidFill>
                  <a:srgbClr val="000000"/>
                </a:solidFill>
                <a:latin typeface="FangSong" pitchFamily="49" charset="-122"/>
              </a:rPr>
              <a:t>]:</a:t>
            </a:r>
            <a:r>
              <a:rPr lang="ru-RU" sz="3200" dirty="0" err="1" smtClean="0">
                <a:solidFill>
                  <a:srgbClr val="000000"/>
                </a:solidFill>
                <a:latin typeface="FangSong" pitchFamily="49" charset="-122"/>
              </a:rPr>
              <a:t>=i</a:t>
            </a:r>
            <a:r>
              <a:rPr lang="ru-RU" sz="3200" dirty="0" smtClean="0">
                <a:solidFill>
                  <a:srgbClr val="000000"/>
                </a:solidFill>
                <a:latin typeface="FangSong" pitchFamily="49" charset="-122"/>
              </a:rPr>
              <a:t>;</a:t>
            </a:r>
          </a:p>
          <a:p>
            <a:pPr>
              <a:defRPr/>
            </a:pPr>
            <a:endParaRPr lang="ru-RU" sz="3200" dirty="0" smtClean="0">
              <a:solidFill>
                <a:srgbClr val="000000"/>
              </a:solidFill>
              <a:latin typeface="FangSong" pitchFamily="49" charset="-122"/>
            </a:endParaRPr>
          </a:p>
          <a:p>
            <a:pPr algn="just">
              <a:buNone/>
              <a:defRPr/>
            </a:pPr>
            <a:r>
              <a:rPr lang="ru-RU" sz="2800" b="1" i="1" dirty="0" smtClean="0">
                <a:solidFill>
                  <a:schemeClr val="bg1"/>
                </a:solidFill>
              </a:rPr>
              <a:t>3 способ</a:t>
            </a:r>
            <a:r>
              <a:rPr lang="ru-RU" sz="2800" dirty="0" smtClean="0">
                <a:solidFill>
                  <a:schemeClr val="bg1"/>
                </a:solidFill>
              </a:rPr>
              <a:t>. С помощью оператора присваивания (случайными числами): </a:t>
            </a:r>
          </a:p>
          <a:p>
            <a:pPr algn="just">
              <a:buNone/>
              <a:defRPr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randomize</a:t>
            </a:r>
            <a:r>
              <a:rPr lang="ru-RU" sz="3200" dirty="0" smtClean="0">
                <a:solidFill>
                  <a:schemeClr val="bg1"/>
                </a:solidFill>
                <a:latin typeface="FangSong" pitchFamily="49" charset="-122"/>
              </a:rPr>
              <a:t>;</a:t>
            </a:r>
          </a:p>
          <a:p>
            <a:pPr algn="just">
              <a:buNone/>
              <a:defRPr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for</a:t>
            </a:r>
            <a:r>
              <a:rPr lang="ru-RU" sz="3200" dirty="0" smtClean="0">
                <a:latin typeface="FangSong" pitchFamily="49" charset="-122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FangSong" pitchFamily="49" charset="-122"/>
              </a:rPr>
              <a:t>i:=1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to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FangSong" pitchFamily="49" charset="-122"/>
              </a:rPr>
              <a:t>10</a:t>
            </a:r>
            <a:r>
              <a:rPr lang="ru-RU" sz="3200" dirty="0" smtClean="0">
                <a:latin typeface="FangSong" pitchFamily="49" charset="-122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do</a:t>
            </a:r>
            <a:r>
              <a:rPr lang="ru-RU" sz="3200" dirty="0" smtClean="0">
                <a:latin typeface="FangSong" pitchFamily="49" charset="-122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FangSong" pitchFamily="49" charset="-122"/>
              </a:rPr>
              <a:t>a</a:t>
            </a:r>
            <a:r>
              <a:rPr lang="ru-RU" sz="3200" dirty="0" smtClean="0">
                <a:solidFill>
                  <a:schemeClr val="bg1"/>
                </a:solidFill>
                <a:latin typeface="FangSong" pitchFamily="49" charset="-122"/>
              </a:rPr>
              <a:t>[</a:t>
            </a:r>
            <a:r>
              <a:rPr lang="ru-RU" sz="3200" dirty="0" err="1" smtClean="0">
                <a:solidFill>
                  <a:schemeClr val="bg1"/>
                </a:solidFill>
                <a:latin typeface="FangSong" pitchFamily="49" charset="-122"/>
              </a:rPr>
              <a:t>i</a:t>
            </a:r>
            <a:r>
              <a:rPr lang="ru-RU" sz="3200" dirty="0" smtClean="0">
                <a:solidFill>
                  <a:schemeClr val="bg1"/>
                </a:solidFill>
                <a:latin typeface="FangSong" pitchFamily="49" charset="-122"/>
              </a:rPr>
              <a:t>]:</a:t>
            </a:r>
            <a:r>
              <a:rPr lang="ru-RU" sz="3200" dirty="0" err="1" smtClean="0">
                <a:solidFill>
                  <a:schemeClr val="bg1"/>
                </a:solidFill>
                <a:latin typeface="FangSong" pitchFamily="49" charset="-122"/>
              </a:rPr>
              <a:t>=random</a:t>
            </a:r>
            <a:r>
              <a:rPr lang="ru-RU" sz="3200" dirty="0" smtClean="0">
                <a:solidFill>
                  <a:schemeClr val="bg1"/>
                </a:solidFill>
                <a:latin typeface="FangSong" pitchFamily="49" charset="-122"/>
              </a:rPr>
              <a:t>(100);</a:t>
            </a:r>
            <a:endParaRPr lang="ru-RU" sz="32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Способы заполнения массива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12" descr="http://gallery.ykt.ru/galleries/old/reklamachat/51805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1772816"/>
            <a:ext cx="1763464" cy="109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 rot="20798941">
            <a:off x="6084168" y="3429000"/>
            <a:ext cx="2232248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a[</a:t>
            </a:r>
            <a:r>
              <a:rPr lang="en-US" sz="2800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</a:t>
            </a:r>
            <a:r>
              <a:rPr lang="en-US" sz="28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]=2*a[</a:t>
            </a:r>
            <a:r>
              <a:rPr lang="en-US" sz="2800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</a:t>
            </a:r>
            <a:r>
              <a:rPr lang="en-US" sz="28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]+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5999996"/>
            <a:ext cx="1547664" cy="858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  <a:defRPr/>
            </a:pPr>
            <a:r>
              <a:rPr lang="ru-RU" sz="2800" b="1" i="1" dirty="0" smtClean="0">
                <a:solidFill>
                  <a:srgbClr val="FF0000"/>
                </a:solidFill>
              </a:rPr>
              <a:t>1 способ. </a:t>
            </a:r>
            <a:r>
              <a:rPr lang="ru-RU" sz="2800" dirty="0" smtClean="0">
                <a:solidFill>
                  <a:schemeClr val="bg1"/>
                </a:solidFill>
              </a:rPr>
              <a:t>Элементы массива можно вывести в строку, разделив их пробелом:</a:t>
            </a:r>
          </a:p>
          <a:p>
            <a:pPr>
              <a:buNone/>
              <a:defRPr/>
            </a:pP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for</a:t>
            </a:r>
            <a:r>
              <a:rPr lang="ru-RU" sz="3200" dirty="0" smtClean="0">
                <a:latin typeface="FangSong" pitchFamily="49" charset="-122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FangSong" pitchFamily="49" charset="-122"/>
              </a:rPr>
              <a:t>i:=1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to</a:t>
            </a:r>
            <a:r>
              <a:rPr lang="ru-RU" sz="3200" dirty="0" smtClean="0">
                <a:latin typeface="FangSong" pitchFamily="49" charset="-122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FangSong" pitchFamily="49" charset="-122"/>
              </a:rPr>
              <a:t>10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do</a:t>
            </a:r>
            <a:r>
              <a:rPr lang="ru-RU" sz="3200" dirty="0" smtClean="0">
                <a:latin typeface="FangSong" pitchFamily="49" charset="-122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FangSong" pitchFamily="49" charset="-122"/>
              </a:rPr>
              <a:t>write</a:t>
            </a:r>
            <a:r>
              <a:rPr lang="ru-RU" sz="3200" dirty="0" smtClean="0">
                <a:solidFill>
                  <a:schemeClr val="bg1"/>
                </a:solidFill>
                <a:latin typeface="FangSong" pitchFamily="49" charset="-122"/>
              </a:rPr>
              <a:t> (</a:t>
            </a:r>
            <a:r>
              <a:rPr lang="ru-RU" sz="3200" dirty="0" err="1" smtClean="0">
                <a:solidFill>
                  <a:schemeClr val="bg1"/>
                </a:solidFill>
                <a:latin typeface="FangSong" pitchFamily="49" charset="-122"/>
              </a:rPr>
              <a:t>a</a:t>
            </a:r>
            <a:r>
              <a:rPr lang="ru-RU" sz="3200" dirty="0" smtClean="0">
                <a:solidFill>
                  <a:schemeClr val="bg1"/>
                </a:solidFill>
                <a:latin typeface="FangSong" pitchFamily="49" charset="-122"/>
              </a:rPr>
              <a:t>[</a:t>
            </a:r>
            <a:r>
              <a:rPr lang="ru-RU" sz="3200" dirty="0" err="1" smtClean="0">
                <a:solidFill>
                  <a:schemeClr val="bg1"/>
                </a:solidFill>
                <a:latin typeface="FangSong" pitchFamily="49" charset="-122"/>
              </a:rPr>
              <a:t>i</a:t>
            </a:r>
            <a:r>
              <a:rPr lang="ru-RU" sz="3200" dirty="0" smtClean="0">
                <a:solidFill>
                  <a:schemeClr val="bg1"/>
                </a:solidFill>
                <a:latin typeface="FangSong" pitchFamily="49" charset="-122"/>
              </a:rPr>
              <a:t>], ' ');</a:t>
            </a:r>
          </a:p>
          <a:p>
            <a:pPr>
              <a:buNone/>
              <a:defRPr/>
            </a:pPr>
            <a:endParaRPr lang="ru-RU" sz="3200" dirty="0" smtClean="0">
              <a:solidFill>
                <a:schemeClr val="bg1"/>
              </a:solidFill>
              <a:latin typeface="FangSong" pitchFamily="49" charset="-122"/>
            </a:endParaRPr>
          </a:p>
          <a:p>
            <a:pPr algn="just">
              <a:buNone/>
              <a:defRPr/>
            </a:pPr>
            <a:r>
              <a:rPr lang="ru-RU" sz="2400" b="1" i="1" dirty="0" smtClean="0">
                <a:solidFill>
                  <a:srgbClr val="FF0000"/>
                </a:solidFill>
              </a:rPr>
              <a:t>2.  способ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sz="2400" dirty="0" smtClean="0">
                <a:solidFill>
                  <a:schemeClr val="bg1"/>
                </a:solidFill>
              </a:rPr>
              <a:t>Вывод с комментариями:</a:t>
            </a:r>
          </a:p>
          <a:p>
            <a:pPr algn="just">
              <a:defRPr/>
            </a:pPr>
            <a:endParaRPr lang="ru-RU" sz="2400" dirty="0" smtClean="0"/>
          </a:p>
          <a:p>
            <a:pPr>
              <a:buNone/>
              <a:defRPr/>
            </a:pP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for</a:t>
            </a:r>
            <a:r>
              <a:rPr lang="ru-RU" sz="2800" dirty="0" smtClean="0">
                <a:latin typeface="FangSong" pitchFamily="49" charset="-122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FangSong" pitchFamily="49" charset="-122"/>
              </a:rPr>
              <a:t>i:=1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to</a:t>
            </a:r>
            <a:r>
              <a:rPr lang="ru-RU" sz="2800" dirty="0" smtClean="0">
                <a:latin typeface="FangSong" pitchFamily="49" charset="-122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FangSong" pitchFamily="49" charset="-122"/>
              </a:rPr>
              <a:t>10</a:t>
            </a:r>
            <a:r>
              <a:rPr lang="ru-RU" sz="2800" dirty="0" smtClean="0">
                <a:latin typeface="FangSong" pitchFamily="49" charset="-122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angSong" pitchFamily="49" charset="-122"/>
              </a:rPr>
              <a:t>do</a:t>
            </a:r>
            <a:r>
              <a:rPr lang="ru-RU" sz="2800" dirty="0" smtClean="0">
                <a:latin typeface="FangSong" pitchFamily="49" charset="-122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FangSong" pitchFamily="49" charset="-122"/>
              </a:rPr>
              <a:t>writeln</a:t>
            </a:r>
            <a:r>
              <a:rPr lang="ru-RU" sz="2800" dirty="0" smtClean="0">
                <a:solidFill>
                  <a:schemeClr val="bg1"/>
                </a:solidFill>
                <a:latin typeface="FangSong" pitchFamily="49" charset="-122"/>
              </a:rPr>
              <a:t> ('</a:t>
            </a:r>
            <a:r>
              <a:rPr lang="ru-RU" sz="2800" dirty="0" err="1" smtClean="0">
                <a:solidFill>
                  <a:schemeClr val="bg1"/>
                </a:solidFill>
                <a:latin typeface="FangSong" pitchFamily="49" charset="-122"/>
              </a:rPr>
              <a:t>a</a:t>
            </a:r>
            <a:r>
              <a:rPr lang="ru-RU" sz="2800" dirty="0" smtClean="0">
                <a:solidFill>
                  <a:schemeClr val="bg1"/>
                </a:solidFill>
                <a:latin typeface="FangSong" pitchFamily="49" charset="-122"/>
              </a:rPr>
              <a:t>[',</a:t>
            </a:r>
            <a:r>
              <a:rPr lang="ru-RU" sz="2800" dirty="0" err="1" smtClean="0">
                <a:solidFill>
                  <a:schemeClr val="bg1"/>
                </a:solidFill>
                <a:latin typeface="FangSong" pitchFamily="49" charset="-122"/>
              </a:rPr>
              <a:t>i</a:t>
            </a:r>
            <a:r>
              <a:rPr lang="ru-RU" sz="2800" dirty="0" smtClean="0">
                <a:solidFill>
                  <a:schemeClr val="bg1"/>
                </a:solidFill>
                <a:latin typeface="FangSong" pitchFamily="49" charset="-122"/>
              </a:rPr>
              <a:t>,']</a:t>
            </a:r>
            <a:r>
              <a:rPr lang="ru-RU" sz="2800" dirty="0" err="1" smtClean="0">
                <a:solidFill>
                  <a:schemeClr val="bg1"/>
                </a:solidFill>
                <a:latin typeface="FangSong" pitchFamily="49" charset="-122"/>
              </a:rPr>
              <a:t>=',a</a:t>
            </a:r>
            <a:r>
              <a:rPr lang="ru-RU" sz="2800" dirty="0" smtClean="0">
                <a:solidFill>
                  <a:schemeClr val="bg1"/>
                </a:solidFill>
                <a:latin typeface="FangSong" pitchFamily="49" charset="-122"/>
              </a:rPr>
              <a:t>[</a:t>
            </a:r>
            <a:r>
              <a:rPr lang="ru-RU" sz="2800" dirty="0" err="1" smtClean="0">
                <a:solidFill>
                  <a:schemeClr val="bg1"/>
                </a:solidFill>
                <a:latin typeface="FangSong" pitchFamily="49" charset="-122"/>
              </a:rPr>
              <a:t>i</a:t>
            </a:r>
            <a:r>
              <a:rPr lang="ru-RU" sz="2800" dirty="0" smtClean="0">
                <a:solidFill>
                  <a:schemeClr val="bg1"/>
                </a:solidFill>
                <a:latin typeface="FangSong" pitchFamily="49" charset="-122"/>
              </a:rPr>
              <a:t>]);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Вывод массива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75656" y="3068960"/>
          <a:ext cx="6300788" cy="457200"/>
        </p:xfrm>
        <a:graphic>
          <a:graphicData uri="http://schemas.openxmlformats.org/drawingml/2006/table">
            <a:tbl>
              <a:tblPr/>
              <a:tblGrid>
                <a:gridCol w="630238"/>
                <a:gridCol w="630237"/>
                <a:gridCol w="630238"/>
                <a:gridCol w="630237"/>
                <a:gridCol w="630238"/>
                <a:gridCol w="628650"/>
                <a:gridCol w="630237"/>
                <a:gridCol w="630238"/>
                <a:gridCol w="630237"/>
                <a:gridCol w="630238"/>
              </a:tblGrid>
              <a:tr h="1284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76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76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76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76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83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76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76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76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76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76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76B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143871" y="3284984"/>
          <a:ext cx="1000129" cy="3352800"/>
        </p:xfrm>
        <a:graphic>
          <a:graphicData uri="http://schemas.openxmlformats.org/drawingml/2006/table">
            <a:tbl>
              <a:tblPr/>
              <a:tblGrid>
                <a:gridCol w="1000129"/>
              </a:tblGrid>
              <a:tr h="14366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a[1]=4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76B3"/>
                    </a:solidFill>
                  </a:tcPr>
                </a:tc>
              </a:tr>
              <a:tr h="240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a[2]=1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76B3"/>
                    </a:solidFill>
                  </a:tcPr>
                </a:tc>
              </a:tr>
              <a:tr h="3295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a[3]=6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76B3"/>
                    </a:solidFill>
                  </a:tcPr>
                </a:tc>
              </a:tr>
              <a:tr h="3295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a[4]=3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76B3"/>
                    </a:solidFill>
                  </a:tcPr>
                </a:tc>
              </a:tr>
              <a:tr h="3295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a[5]=8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76B3"/>
                    </a:solidFill>
                  </a:tcPr>
                </a:tc>
              </a:tr>
              <a:tr h="3295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a[6]=5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76B3"/>
                    </a:solidFill>
                  </a:tcPr>
                </a:tc>
              </a:tr>
              <a:tr h="3295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a[7]=9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76B3"/>
                    </a:solidFill>
                  </a:tcPr>
                </a:tc>
              </a:tr>
              <a:tr h="3295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a[8]=4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76B3"/>
                    </a:solidFill>
                  </a:tcPr>
                </a:tc>
              </a:tr>
              <a:tr h="3295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a[9]=8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76B3"/>
                    </a:solidFill>
                  </a:tcPr>
                </a:tc>
              </a:tr>
              <a:tr h="3295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a[10]=7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76B3"/>
                    </a:solidFill>
                  </a:tcPr>
                </a:tc>
              </a:tr>
            </a:tbl>
          </a:graphicData>
        </a:graphic>
      </p:graphicFrame>
      <p:pic>
        <p:nvPicPr>
          <p:cNvPr id="8" name="Рисунок 7" descr="0_19530_acd1c932_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5445224"/>
            <a:ext cx="936104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одержимое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Program </a:t>
            </a:r>
            <a:r>
              <a:rPr lang="en-US" dirty="0" err="1" smtClean="0">
                <a:solidFill>
                  <a:schemeClr val="bg1"/>
                </a:solidFill>
              </a:rPr>
              <a:t>Mas</a:t>
            </a:r>
            <a:r>
              <a:rPr lang="en-US" dirty="0" smtClean="0">
                <a:solidFill>
                  <a:schemeClr val="bg1"/>
                </a:solidFill>
              </a:rPr>
              <a:t> 1;</a:t>
            </a:r>
          </a:p>
          <a:p>
            <a:pPr>
              <a:buNone/>
            </a:pPr>
            <a:r>
              <a:rPr lang="en-US" dirty="0" err="1" smtClean="0">
                <a:solidFill>
                  <a:schemeClr val="bg1"/>
                </a:solidFill>
              </a:rPr>
              <a:t>Var</a:t>
            </a:r>
            <a:r>
              <a:rPr lang="en-US" dirty="0" smtClean="0">
                <a:solidFill>
                  <a:schemeClr val="bg1"/>
                </a:solidFill>
              </a:rPr>
              <a:t> R: array[1..10] of integer;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{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описание массива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R}</a:t>
            </a:r>
          </a:p>
          <a:p>
            <a:pPr>
              <a:buNone/>
            </a:pP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: integer;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</a:t>
            </a: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описание массива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R}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Begin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For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:=1 to 10 do R[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]:= random (101);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</a:t>
            </a: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Ввод элемента массива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  <a:endParaRPr lang="ru-RU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For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:=1 to 10 do </a:t>
            </a:r>
            <a:r>
              <a:rPr lang="en-US" dirty="0" err="1" smtClean="0">
                <a:solidFill>
                  <a:schemeClr val="bg1"/>
                </a:solidFill>
              </a:rPr>
              <a:t>writeln</a:t>
            </a:r>
            <a:r>
              <a:rPr lang="en-US" dirty="0" smtClean="0">
                <a:solidFill>
                  <a:schemeClr val="bg1"/>
                </a:solidFill>
              </a:rPr>
              <a:t> (R [1]);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</a:t>
            </a: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Ввод элементов массива в столбик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  <a:endParaRPr lang="ru-RU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End.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Заполнить массив 10 случайными числами в интервале </a:t>
            </a:r>
            <a:r>
              <a:rPr lang="en-US" sz="3200" dirty="0" smtClean="0">
                <a:solidFill>
                  <a:srgbClr val="FF0000"/>
                </a:solidFill>
              </a:rPr>
              <a:t>[</a:t>
            </a:r>
            <a:r>
              <a:rPr lang="ru-RU" sz="3200" dirty="0" smtClean="0">
                <a:solidFill>
                  <a:srgbClr val="FF0000"/>
                </a:solidFill>
              </a:rPr>
              <a:t>0..100</a:t>
            </a:r>
            <a:r>
              <a:rPr lang="en-US" sz="3200" dirty="0" smtClean="0">
                <a:solidFill>
                  <a:srgbClr val="FF0000"/>
                </a:solidFill>
              </a:rPr>
              <a:t>]</a:t>
            </a:r>
            <a:r>
              <a:rPr lang="ru-RU" sz="3200" dirty="0" smtClean="0">
                <a:solidFill>
                  <a:srgbClr val="FF0000"/>
                </a:solidFill>
              </a:rPr>
              <a:t> и вывести на экран компьютера в столбик.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Program Mas2:</a:t>
            </a:r>
          </a:p>
          <a:p>
            <a:pPr>
              <a:buNone/>
            </a:pPr>
            <a:r>
              <a:rPr lang="en-US" dirty="0" err="1" smtClean="0">
                <a:solidFill>
                  <a:schemeClr val="bg1"/>
                </a:solidFill>
              </a:rPr>
              <a:t>Var</a:t>
            </a:r>
            <a:r>
              <a:rPr lang="en-US" dirty="0" smtClean="0">
                <a:solidFill>
                  <a:schemeClr val="bg1"/>
                </a:solidFill>
              </a:rPr>
              <a:t>  R: array [1..5] of integer;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</a:t>
            </a: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описание массива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R}</a:t>
            </a:r>
          </a:p>
          <a:p>
            <a:pPr>
              <a:buNone/>
            </a:pP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: integer;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</a:t>
            </a: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описание индекса массива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R}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Begin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For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:=1 to 5 do read(R[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]); 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</a:t>
            </a: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ввод элемента массива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For 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:=5 </a:t>
            </a:r>
            <a:r>
              <a:rPr lang="en-US" dirty="0" err="1" smtClean="0">
                <a:solidFill>
                  <a:schemeClr val="bg1"/>
                </a:solidFill>
              </a:rPr>
              <a:t>downto</a:t>
            </a:r>
            <a:r>
              <a:rPr lang="en-US" dirty="0" smtClean="0">
                <a:solidFill>
                  <a:schemeClr val="bg1"/>
                </a:solidFill>
              </a:rPr>
              <a:t> 1 do write(R[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]:4);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</a:t>
            </a: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Ввод элемента массива в строку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  <a:endParaRPr lang="ru-RU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End.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Заполнить массив 5 целыми числами с клавиатуры  и вывести их в строку в обратном порядке.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23677466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9720" y="1556792"/>
            <a:ext cx="7622258" cy="439248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                                                                                           </a:t>
            </a:r>
            <a:r>
              <a:rPr lang="ru-RU" sz="7200" dirty="0" err="1" smtClean="0"/>
              <a:t>ный</a:t>
            </a:r>
            <a:endParaRPr lang="ru-RU" sz="7200" dirty="0" smtClean="0"/>
          </a:p>
          <a:p>
            <a:r>
              <a:rPr lang="ru-RU" dirty="0" smtClean="0"/>
              <a:t>                       </a:t>
            </a:r>
            <a:endParaRPr lang="ru-RU" sz="7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 anchor="b"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н</a:t>
            </a:r>
            <a:r>
              <a:rPr lang="ru-RU" dirty="0" smtClean="0"/>
              <a:t>- </a:t>
            </a:r>
            <a:r>
              <a:rPr lang="ru-RU" sz="6700" dirty="0" smtClean="0">
                <a:solidFill>
                  <a:srgbClr val="FF0000"/>
                </a:solidFill>
              </a:rPr>
              <a:t>Д</a:t>
            </a:r>
            <a:r>
              <a:rPr lang="ru-RU" dirty="0" smtClean="0"/>
              <a:t>         </a:t>
            </a:r>
            <a:r>
              <a:rPr lang="ru-RU" sz="4000" dirty="0" smtClean="0"/>
              <a:t>                             </a:t>
            </a:r>
            <a:r>
              <a:rPr lang="ru-RU" sz="18400" dirty="0" smtClean="0"/>
              <a:t>,</a:t>
            </a:r>
            <a:r>
              <a:rPr lang="ru-RU" sz="9800" dirty="0" smtClean="0"/>
              <a:t> </a:t>
            </a:r>
            <a:r>
              <a:rPr lang="ru-RU" sz="4000" dirty="0" smtClean="0"/>
              <a:t>   </a:t>
            </a:r>
            <a:r>
              <a:rPr lang="ru-RU" sz="12800" dirty="0" smtClean="0"/>
              <a:t> </a:t>
            </a:r>
            <a:endParaRPr lang="ru-RU" sz="7200" dirty="0"/>
          </a:p>
        </p:txBody>
      </p:sp>
      <p:pic>
        <p:nvPicPr>
          <p:cNvPr id="4" name="Рисунок 3" descr="окн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068960"/>
            <a:ext cx="2927929" cy="2952328"/>
          </a:xfrm>
          <a:prstGeom prst="rect">
            <a:avLst/>
          </a:prstGeom>
        </p:spPr>
      </p:pic>
      <p:pic>
        <p:nvPicPr>
          <p:cNvPr id="5" name="Рисунок 4" descr="мерс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2348880"/>
            <a:ext cx="2820882" cy="187716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43608" y="476672"/>
            <a:ext cx="74168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ОДНОМЕРНЫЙ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smtClean="0">
                <a:solidFill>
                  <a:srgbClr val="FF0000"/>
                </a:solidFill>
              </a:rPr>
              <a:t>         МАССИВ</a:t>
            </a:r>
            <a:endParaRPr lang="ru-RU" sz="72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маск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700808"/>
            <a:ext cx="2376264" cy="3570888"/>
          </a:xfr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7884368" y="764704"/>
            <a:ext cx="4038600" cy="208823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19900" smtClean="0"/>
              <a:t>,</a:t>
            </a:r>
            <a:endParaRPr lang="ru-RU" sz="19900" dirty="0"/>
          </a:p>
        </p:txBody>
      </p:sp>
      <p:pic>
        <p:nvPicPr>
          <p:cNvPr id="5" name="Рисунок 4" descr="ив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1844824"/>
            <a:ext cx="2585887" cy="345638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347864" y="260648"/>
            <a:ext cx="715260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16600" dirty="0" smtClean="0"/>
              <a:t>,</a:t>
            </a:r>
            <a:endParaRPr lang="ru-RU" sz="16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915816" y="332656"/>
            <a:ext cx="715260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16600" dirty="0" smtClean="0"/>
              <a:t>,</a:t>
            </a:r>
            <a:endParaRPr lang="ru-RU" sz="16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851920" y="2708920"/>
            <a:ext cx="158417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16600" dirty="0" smtClean="0"/>
              <a:t>с</a:t>
            </a:r>
            <a:endParaRPr lang="ru-RU" sz="1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preview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476672"/>
            <a:ext cx="4337937" cy="57922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8532440" cy="4824536"/>
          </a:xfrm>
        </p:spPr>
        <p:txBody>
          <a:bodyPr>
            <a:normAutofit lnSpcReduction="10000"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ru-RU" sz="3200" b="1" i="1" dirty="0" smtClean="0">
                <a:solidFill>
                  <a:schemeClr val="bg1"/>
                </a:solidFill>
              </a:rPr>
              <a:t>Массив</a:t>
            </a:r>
            <a:r>
              <a:rPr lang="ru-RU" sz="3200" dirty="0" smtClean="0">
                <a:solidFill>
                  <a:schemeClr val="bg1"/>
                </a:solidFill>
              </a:rPr>
              <a:t> – </a:t>
            </a:r>
            <a:r>
              <a:rPr lang="ru-RU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это совокупность конечного числа данных одного типа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  <a:endParaRPr lang="ru-RU" sz="3200" dirty="0" smtClean="0">
              <a:solidFill>
                <a:schemeClr val="bg1"/>
              </a:solidFill>
            </a:endParaRPr>
          </a:p>
          <a:p>
            <a:pPr marL="274320" indent="-274320">
              <a:buClr>
                <a:schemeClr val="accent3"/>
              </a:buClr>
              <a:defRPr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Например</a:t>
            </a:r>
            <a:r>
              <a:rPr lang="ru-RU" dirty="0" smtClean="0">
                <a:solidFill>
                  <a:schemeClr val="bg1"/>
                </a:solidFill>
              </a:rPr>
              <a:t>, прогноза погоды,  списки учеников.</a:t>
            </a:r>
          </a:p>
          <a:p>
            <a:pPr marL="274320" indent="-274320" algn="l">
              <a:buClr>
                <a:schemeClr val="accent3"/>
              </a:buClr>
              <a:defRPr/>
            </a:pPr>
            <a:r>
              <a:rPr lang="ru-RU" b="1" dirty="0" smtClean="0">
                <a:solidFill>
                  <a:schemeClr val="bg1"/>
                </a:solidFill>
              </a:rPr>
              <a:t>      </a:t>
            </a:r>
            <a:r>
              <a:rPr lang="ru-RU" b="1" dirty="0" smtClean="0">
                <a:solidFill>
                  <a:srgbClr val="FFFF00"/>
                </a:solidFill>
              </a:rPr>
              <a:t>В программировании массив </a:t>
            </a:r>
            <a:r>
              <a:rPr lang="ru-RU" dirty="0" smtClean="0">
                <a:solidFill>
                  <a:schemeClr val="bg1"/>
                </a:solidFill>
              </a:rPr>
              <a:t>– это </a:t>
            </a:r>
          </a:p>
          <a:p>
            <a:pPr algn="l">
              <a:defRPr/>
            </a:pPr>
            <a:r>
              <a:rPr lang="ru-RU" dirty="0" smtClean="0">
                <a:solidFill>
                  <a:schemeClr val="bg1"/>
                </a:solidFill>
              </a:rPr>
              <a:t>последовательность однотипных элементов, </a:t>
            </a:r>
          </a:p>
          <a:p>
            <a:pPr algn="l">
              <a:defRPr/>
            </a:pPr>
            <a:r>
              <a:rPr lang="ru-RU" dirty="0" smtClean="0">
                <a:solidFill>
                  <a:schemeClr val="bg1"/>
                </a:solidFill>
              </a:rPr>
              <a:t>имеющих общее имя, причем каждый элемент</a:t>
            </a:r>
          </a:p>
          <a:p>
            <a:pPr algn="l">
              <a:defRPr/>
            </a:pPr>
            <a:r>
              <a:rPr lang="ru-RU" dirty="0" smtClean="0">
                <a:solidFill>
                  <a:schemeClr val="bg1"/>
                </a:solidFill>
              </a:rPr>
              <a:t>этой последовательности определяется </a:t>
            </a:r>
          </a:p>
          <a:p>
            <a:pPr algn="l">
              <a:defRPr/>
            </a:pPr>
            <a:r>
              <a:rPr lang="ru-RU" dirty="0" smtClean="0">
                <a:solidFill>
                  <a:schemeClr val="bg1"/>
                </a:solidFill>
              </a:rPr>
              <a:t>порядковым номером (индексом) элемента.</a:t>
            </a:r>
          </a:p>
          <a:p>
            <a:pPr algn="l"/>
            <a:r>
              <a:rPr lang="ru-RU" b="1" dirty="0" smtClean="0">
                <a:solidFill>
                  <a:srgbClr val="FF0000"/>
                </a:solidFill>
              </a:rPr>
              <a:t>Элемент массива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– отдельная переменная, входящая в массив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b="1" dirty="0" smtClean="0">
                <a:solidFill>
                  <a:srgbClr val="FF0000"/>
                </a:solidFill>
              </a:rPr>
              <a:t>Индекс элемента массива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– это порядковый номер элемента в массиве записываются в квадратных скобках.</a:t>
            </a:r>
          </a:p>
          <a:p>
            <a:pPr algn="l"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marL="274320" indent="-274320" algn="l">
              <a:buClr>
                <a:schemeClr val="accent3"/>
              </a:buClr>
              <a:defRPr/>
            </a:pP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3568" y="-243408"/>
            <a:ext cx="7772400" cy="1470025"/>
          </a:xfrm>
        </p:spPr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Что называют массивом?</a:t>
            </a:r>
            <a:endParaRPr lang="ru-RU" b="1" u="sng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3226276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 flipH="1" flipV="1">
            <a:off x="0" y="403836"/>
            <a:ext cx="1031118" cy="833669"/>
          </a:xfrm>
          <a:prstGeom prst="rect">
            <a:avLst/>
          </a:prstGeom>
        </p:spPr>
      </p:pic>
      <p:pic>
        <p:nvPicPr>
          <p:cNvPr id="8" name="Рисунок 7" descr="0_199bc_c036a418_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5943978"/>
            <a:ext cx="1008112" cy="914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305800" cy="1143000"/>
          </a:xfrm>
        </p:spPr>
        <p:txBody>
          <a:bodyPr/>
          <a:lstStyle/>
          <a:p>
            <a:endParaRPr lang="ru-RU" sz="3200" dirty="0" smtClean="0">
              <a:solidFill>
                <a:srgbClr val="FFFF00"/>
              </a:solidFill>
            </a:endParaRPr>
          </a:p>
          <a:p>
            <a:r>
              <a:rPr lang="ru-RU" sz="3200" dirty="0" smtClean="0">
                <a:solidFill>
                  <a:srgbClr val="FFFF00"/>
                </a:solidFill>
              </a:rPr>
              <a:t>Массивы бывают </a:t>
            </a:r>
          </a:p>
          <a:p>
            <a:pPr algn="l">
              <a:buClr>
                <a:schemeClr val="bg1"/>
              </a:buClr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bg1"/>
                </a:solidFill>
              </a:rPr>
              <a:t>      одномерными (один индекс),</a:t>
            </a:r>
          </a:p>
          <a:p>
            <a:pPr algn="l">
              <a:buClr>
                <a:schemeClr val="bg1"/>
              </a:buClr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bg1"/>
                </a:solidFill>
              </a:rPr>
              <a:t>      двумерными (два индекса) и т.д.</a:t>
            </a:r>
          </a:p>
          <a:p>
            <a:pPr>
              <a:buClr>
                <a:schemeClr val="bg1"/>
              </a:buClr>
            </a:pPr>
            <a:endParaRPr lang="ru-RU" sz="3200" dirty="0" smtClean="0">
              <a:solidFill>
                <a:srgbClr val="FF0000"/>
              </a:solidFill>
            </a:endParaRPr>
          </a:p>
          <a:p>
            <a:pPr algn="l">
              <a:buClr>
                <a:schemeClr val="bg1"/>
              </a:buClr>
            </a:pPr>
            <a:endParaRPr lang="ru-RU" sz="3200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endParaRPr lang="ru-RU" sz="2000" dirty="0" smtClean="0">
              <a:solidFill>
                <a:srgbClr val="0033CC"/>
              </a:solidFill>
            </a:endParaRPr>
          </a:p>
          <a:p>
            <a:pPr>
              <a:spcBef>
                <a:spcPct val="20000"/>
              </a:spcBef>
            </a:pPr>
            <a:endParaRPr lang="ru-RU" sz="2000" dirty="0" smtClean="0">
              <a:solidFill>
                <a:srgbClr val="0033CC"/>
              </a:solidFill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188640"/>
            <a:ext cx="8305800" cy="93610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Понятие массива.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0_1957c_f0b5008a_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5589240"/>
            <a:ext cx="787400" cy="781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err="1" smtClean="0">
                <a:solidFill>
                  <a:srgbClr val="FFFF00"/>
                </a:solidFill>
              </a:rPr>
              <a:t>Var</a:t>
            </a:r>
            <a:r>
              <a:rPr lang="en-US" sz="2400" dirty="0" smtClean="0">
                <a:solidFill>
                  <a:srgbClr val="FFFF00"/>
                </a:solidFill>
              </a:rPr>
              <a:t>: </a:t>
            </a:r>
            <a:r>
              <a:rPr lang="ru-RU" sz="2400" dirty="0" smtClean="0">
                <a:solidFill>
                  <a:srgbClr val="FFFF00"/>
                </a:solidFill>
              </a:rPr>
              <a:t> ИМЯ МАССИВА</a:t>
            </a:r>
            <a:r>
              <a:rPr lang="en-US" sz="2400" dirty="0" smtClean="0">
                <a:solidFill>
                  <a:srgbClr val="FFFF00"/>
                </a:solidFill>
              </a:rPr>
              <a:t>: array [</a:t>
            </a:r>
            <a:r>
              <a:rPr lang="ru-RU" sz="2400" dirty="0" smtClean="0">
                <a:solidFill>
                  <a:srgbClr val="FFFF00"/>
                </a:solidFill>
              </a:rPr>
              <a:t>НЗ..КЗ</a:t>
            </a:r>
            <a:r>
              <a:rPr lang="en-US" sz="2400" dirty="0" smtClean="0">
                <a:solidFill>
                  <a:srgbClr val="FFFF00"/>
                </a:solidFill>
              </a:rPr>
              <a:t>]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of  </a:t>
            </a:r>
            <a:r>
              <a:rPr lang="ru-RU" sz="2400" dirty="0" smtClean="0">
                <a:solidFill>
                  <a:srgbClr val="FFFF00"/>
                </a:solidFill>
              </a:rPr>
              <a:t>ТИП ДАННЫХ</a:t>
            </a:r>
          </a:p>
          <a:p>
            <a:pPr>
              <a:buNone/>
            </a:pPr>
            <a:r>
              <a:rPr lang="ru-RU" sz="3200" b="1" u="sng" dirty="0" smtClean="0">
                <a:solidFill>
                  <a:schemeClr val="bg1"/>
                </a:solidFill>
              </a:rPr>
              <a:t>Здесь:</a:t>
            </a:r>
          </a:p>
          <a:p>
            <a:pPr>
              <a:buNone/>
            </a:pPr>
            <a:r>
              <a:rPr lang="ru-RU" sz="2400" b="1" u="sng" dirty="0" smtClean="0">
                <a:solidFill>
                  <a:srgbClr val="FFFF00"/>
                </a:solidFill>
              </a:rPr>
              <a:t>ИМЯ МАССИВА-  </a:t>
            </a:r>
            <a:r>
              <a:rPr lang="ru-RU" sz="2400" dirty="0" smtClean="0">
                <a:solidFill>
                  <a:schemeClr val="bg1"/>
                </a:solidFill>
              </a:rPr>
              <a:t>идентификатор по которому в дальнейшем можно обратиться к массиву;</a:t>
            </a:r>
          </a:p>
          <a:p>
            <a:pPr>
              <a:buNone/>
            </a:pPr>
            <a:r>
              <a:rPr lang="ru-RU" sz="2400" b="1" u="sng" dirty="0" smtClean="0">
                <a:solidFill>
                  <a:srgbClr val="FFFF00"/>
                </a:solidFill>
              </a:rPr>
              <a:t>НЗ</a:t>
            </a:r>
            <a:r>
              <a:rPr lang="ru-RU" sz="2400" dirty="0" smtClean="0">
                <a:solidFill>
                  <a:schemeClr val="bg1"/>
                </a:solidFill>
              </a:rPr>
              <a:t>- начальное значение, не должно быть больше конечного значения;</a:t>
            </a:r>
          </a:p>
          <a:p>
            <a:pPr>
              <a:buNone/>
            </a:pPr>
            <a:r>
              <a:rPr lang="ru-RU" sz="2400" b="1" u="sng" dirty="0" smtClean="0">
                <a:solidFill>
                  <a:srgbClr val="FFFF00"/>
                </a:solidFill>
              </a:rPr>
              <a:t>КЗ</a:t>
            </a:r>
            <a:r>
              <a:rPr lang="ru-RU" sz="2400" dirty="0" smtClean="0">
                <a:solidFill>
                  <a:schemeClr val="bg1"/>
                </a:solidFill>
              </a:rPr>
              <a:t>- конечное значение, не должно быть меньше начального значения;</a:t>
            </a:r>
          </a:p>
          <a:p>
            <a:pPr>
              <a:buNone/>
            </a:pPr>
            <a:r>
              <a:rPr lang="ru-RU" sz="2400" b="1" u="sng" dirty="0" smtClean="0">
                <a:solidFill>
                  <a:srgbClr val="FFFF00"/>
                </a:solidFill>
              </a:rPr>
              <a:t>ТИП ДАННЫХ </a:t>
            </a:r>
            <a:r>
              <a:rPr lang="ru-RU" sz="2400" dirty="0" smtClean="0">
                <a:solidFill>
                  <a:schemeClr val="bg1"/>
                </a:solidFill>
              </a:rPr>
              <a:t>– тип данных, который будет изменять все элементы массива.</a:t>
            </a:r>
          </a:p>
          <a:p>
            <a:pPr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[</a:t>
            </a:r>
            <a:r>
              <a:rPr lang="ru-RU" sz="2400" b="1" u="sng" dirty="0" smtClean="0">
                <a:solidFill>
                  <a:srgbClr val="FFFF00"/>
                </a:solidFill>
              </a:rPr>
              <a:t>НЗ..КЗ</a:t>
            </a:r>
            <a:r>
              <a:rPr lang="en-US" sz="2400" b="1" u="sng" dirty="0" smtClean="0">
                <a:solidFill>
                  <a:srgbClr val="FFFF00"/>
                </a:solidFill>
              </a:rPr>
              <a:t>]</a:t>
            </a:r>
            <a:r>
              <a:rPr lang="ru-RU" sz="2400" dirty="0" smtClean="0">
                <a:solidFill>
                  <a:schemeClr val="bg1"/>
                </a:solidFill>
              </a:rPr>
              <a:t>- количество элементов.</a:t>
            </a:r>
          </a:p>
          <a:p>
            <a:pPr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17008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Определите общую схему описания массива, для чего  необходимо описание массива?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3226276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80528" y="0"/>
            <a:ext cx="798955" cy="645964"/>
          </a:xfrm>
          <a:prstGeom prst="rect">
            <a:avLst/>
          </a:prstGeom>
        </p:spPr>
      </p:pic>
      <p:pic>
        <p:nvPicPr>
          <p:cNvPr id="8" name="Рисунок 7" descr="6144484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5517231"/>
            <a:ext cx="1296144" cy="9750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sz="32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                                       </a:t>
            </a:r>
          </a:p>
          <a:p>
            <a:pPr>
              <a:buNone/>
            </a:pPr>
            <a:endParaRPr lang="ru-RU" sz="32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32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32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                                                  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</a:p>
          <a:p>
            <a:pPr>
              <a:buNone/>
            </a:pPr>
            <a:endParaRPr lang="ru-RU" sz="32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sz="4800" b="1" dirty="0" smtClean="0">
              <a:solidFill>
                <a:srgbClr val="3333FF"/>
              </a:solidFill>
            </a:endParaRPr>
          </a:p>
          <a:p>
            <a:pPr algn="ctr">
              <a:buNone/>
            </a:pPr>
            <a:endParaRPr lang="ru-RU" sz="4800" b="1" dirty="0" smtClean="0">
              <a:solidFill>
                <a:srgbClr val="3333FF"/>
              </a:solidFill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rgbClr val="3333FF"/>
                </a:solidFill>
              </a:rPr>
              <a:t>A [ 4 ] := </a:t>
            </a:r>
            <a:r>
              <a:rPr lang="ru-RU" sz="4800" b="1" dirty="0" smtClean="0">
                <a:solidFill>
                  <a:srgbClr val="3333FF"/>
                </a:solidFill>
              </a:rPr>
              <a:t>64 </a:t>
            </a:r>
            <a:r>
              <a:rPr lang="en-US" sz="4800" b="1" dirty="0" smtClean="0">
                <a:solidFill>
                  <a:srgbClr val="3333FF"/>
                </a:solidFill>
              </a:rPr>
              <a:t>;</a:t>
            </a:r>
            <a:endParaRPr lang="ru-RU" sz="4800" b="1" dirty="0" smtClean="0">
              <a:solidFill>
                <a:srgbClr val="3333FF"/>
              </a:solidFill>
            </a:endParaRPr>
          </a:p>
          <a:p>
            <a:pPr>
              <a:buNone/>
            </a:pPr>
            <a:endParaRPr lang="ru-RU" sz="32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Массив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23928" y="5229200"/>
            <a:ext cx="426399" cy="648072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059832" y="5229200"/>
            <a:ext cx="576064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004048" y="5229200"/>
            <a:ext cx="864096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>
            <a:off x="1763688" y="4293096"/>
            <a:ext cx="2160240" cy="504056"/>
          </a:xfrm>
          <a:prstGeom prst="wedgeRoundRectCallout">
            <a:avLst>
              <a:gd name="adj1" fmla="val -4159"/>
              <a:gd name="adj2" fmla="val 95483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Имя массива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Скругленная прямоугольная выноска 19"/>
          <p:cNvSpPr/>
          <p:nvPr/>
        </p:nvSpPr>
        <p:spPr>
          <a:xfrm>
            <a:off x="4643438" y="2928934"/>
            <a:ext cx="1872208" cy="1368152"/>
          </a:xfrm>
          <a:prstGeom prst="wedgeRoundRectCallout">
            <a:avLst>
              <a:gd name="adj1" fmla="val -67822"/>
              <a:gd name="adj2" fmla="val 109245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Индекс (порядковый номер) элемента массива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Скругленная прямоугольная выноска 20"/>
          <p:cNvSpPr/>
          <p:nvPr/>
        </p:nvSpPr>
        <p:spPr>
          <a:xfrm>
            <a:off x="6444208" y="4005064"/>
            <a:ext cx="2160240" cy="864096"/>
          </a:xfrm>
          <a:prstGeom prst="wedgeRoundRectCallout">
            <a:avLst>
              <a:gd name="adj1" fmla="val -75516"/>
              <a:gd name="adj2" fmla="val 77300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Значение элемента  массива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28596" y="1428736"/>
          <a:ext cx="820891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  <a:gridCol w="1368152"/>
                <a:gridCol w="136815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индекс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Левая фигурная скобка 11"/>
          <p:cNvSpPr/>
          <p:nvPr/>
        </p:nvSpPr>
        <p:spPr>
          <a:xfrm rot="16200000">
            <a:off x="3923928" y="-1395536"/>
            <a:ext cx="1296144" cy="8352928"/>
          </a:xfrm>
          <a:prstGeom prst="leftBrac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type="subTitle" idx="1"/>
          </p:nvPr>
        </p:nvSpPr>
        <p:spPr>
          <a:xfrm>
            <a:off x="457200" y="1628800"/>
            <a:ext cx="8305800" cy="3214004"/>
          </a:xfrm>
        </p:spPr>
        <p:txBody>
          <a:bodyPr/>
          <a:lstStyle/>
          <a:p>
            <a:pPr>
              <a:buNone/>
            </a:pPr>
            <a:r>
              <a:rPr lang="en-US" sz="4400" dirty="0" err="1" smtClean="0">
                <a:solidFill>
                  <a:srgbClr val="FF0000"/>
                </a:solidFill>
              </a:rPr>
              <a:t>Var</a:t>
            </a:r>
            <a:r>
              <a:rPr lang="en-US" sz="4400" dirty="0" smtClean="0">
                <a:solidFill>
                  <a:schemeClr val="bg1"/>
                </a:solidFill>
              </a:rPr>
              <a:t> a: </a:t>
            </a:r>
            <a:r>
              <a:rPr lang="en-US" sz="4400" dirty="0" smtClean="0">
                <a:solidFill>
                  <a:srgbClr val="FF0000"/>
                </a:solidFill>
              </a:rPr>
              <a:t>array</a:t>
            </a:r>
            <a:r>
              <a:rPr lang="en-US" sz="4400" dirty="0" smtClean="0">
                <a:solidFill>
                  <a:schemeClr val="bg1"/>
                </a:solidFill>
              </a:rPr>
              <a:t> [1..10] </a:t>
            </a:r>
            <a:r>
              <a:rPr lang="en-US" sz="4400" dirty="0" smtClean="0">
                <a:solidFill>
                  <a:srgbClr val="FF0000"/>
                </a:solidFill>
              </a:rPr>
              <a:t>of</a:t>
            </a:r>
            <a:r>
              <a:rPr lang="en-US" sz="4400" dirty="0" smtClean="0">
                <a:solidFill>
                  <a:schemeClr val="bg1"/>
                </a:solidFill>
              </a:rPr>
              <a:t> Integer;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Обратите внимание, что указания диапазона изменения индекса используется знак «..»</a:t>
            </a:r>
          </a:p>
          <a:p>
            <a:pPr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algn="l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Нахождение количества элементов массива</a:t>
            </a:r>
          </a:p>
          <a:p>
            <a:pPr>
              <a:buNone/>
            </a:pPr>
            <a:r>
              <a:rPr lang="ru-RU" sz="2800" dirty="0" smtClean="0">
                <a:solidFill>
                  <a:srgbClr val="FFFF00"/>
                </a:solidFill>
              </a:rPr>
              <a:t>      </a:t>
            </a:r>
            <a:r>
              <a:rPr lang="en-US" sz="2800" dirty="0" smtClean="0">
                <a:solidFill>
                  <a:srgbClr val="FFFF00"/>
                </a:solidFill>
              </a:rPr>
              <a:t>[1..5]    [10..100]  [-10..10]</a:t>
            </a:r>
            <a:endParaRPr lang="ru-RU" sz="28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algn="l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260648"/>
            <a:ext cx="8305800" cy="12961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Приведите пример массива в разделе описания переменных?</a:t>
            </a:r>
            <a:endParaRPr lang="ru-RU" dirty="0"/>
          </a:p>
        </p:txBody>
      </p:sp>
      <p:pic>
        <p:nvPicPr>
          <p:cNvPr id="4" name="Рисунок 3" descr="3226276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92088" cy="6404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1171</TotalTime>
  <Words>679</Words>
  <Application>Microsoft Office PowerPoint</Application>
  <PresentationFormat>Экран (4:3)</PresentationFormat>
  <Paragraphs>146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МБОУ ООШ села Калинино учитель информатики: Блинникова Наталья Николаевна</vt:lpstr>
      <vt:lpstr> н- Д                                      ,     </vt:lpstr>
      <vt:lpstr>         МАССИВ</vt:lpstr>
      <vt:lpstr>Слайд 4</vt:lpstr>
      <vt:lpstr>Что называют массивом?</vt:lpstr>
      <vt:lpstr>Понятие массива.</vt:lpstr>
      <vt:lpstr>            Определите общую схему описания массива, для чего  необходимо описание массива?</vt:lpstr>
      <vt:lpstr>Массив</vt:lpstr>
      <vt:lpstr>  Приведите пример массива в разделе описания переменных?</vt:lpstr>
      <vt:lpstr>Например:</vt:lpstr>
      <vt:lpstr>Задание</vt:lpstr>
      <vt:lpstr>Способы заполнения массива</vt:lpstr>
      <vt:lpstr>Вывод массива</vt:lpstr>
      <vt:lpstr>Заполнить массив 10 случайными числами в интервале [0..100] и вывести на экран компьютера в столбик.</vt:lpstr>
      <vt:lpstr>Заполнить массив 5 целыми числами с клавиатуры  и вывести их в строку в обратном порядке.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н- Д                                      ,     </dc:title>
  <dc:creator>Наталья</dc:creator>
  <cp:lastModifiedBy>1</cp:lastModifiedBy>
  <cp:revision>38</cp:revision>
  <dcterms:created xsi:type="dcterms:W3CDTF">2015-03-09T18:35:43Z</dcterms:created>
  <dcterms:modified xsi:type="dcterms:W3CDTF">2015-04-20T09:04:18Z</dcterms:modified>
</cp:coreProperties>
</file>